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8"/>
  </p:notesMasterIdLst>
  <p:handoutMasterIdLst>
    <p:handoutMasterId r:id="rId29"/>
  </p:handoutMasterIdLst>
  <p:sldIdLst>
    <p:sldId id="259" r:id="rId3"/>
    <p:sldId id="321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47" r:id="rId21"/>
    <p:sldId id="348" r:id="rId22"/>
    <p:sldId id="349" r:id="rId23"/>
    <p:sldId id="350" r:id="rId24"/>
    <p:sldId id="351" r:id="rId25"/>
    <p:sldId id="352" r:id="rId26"/>
    <p:sldId id="353" r:id="rId27"/>
  </p:sldIdLst>
  <p:sldSz cx="9144000" cy="6858000" type="screen4x3"/>
  <p:notesSz cx="9144000" cy="6858000"/>
  <p:defaultTextStyle>
    <a:defPPr>
      <a:defRPr lang="pl-P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82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1B68"/>
    <a:srgbClr val="1E3880"/>
    <a:srgbClr val="59713D"/>
    <a:srgbClr val="3A3668"/>
    <a:srgbClr val="006E77"/>
    <a:srgbClr val="990000"/>
    <a:srgbClr val="E4D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65" autoAdjust="0"/>
    <p:restoredTop sz="88345" autoAdjust="0"/>
  </p:normalViewPr>
  <p:slideViewPr>
    <p:cSldViewPr>
      <p:cViewPr varScale="1">
        <p:scale>
          <a:sx n="66" d="100"/>
          <a:sy n="66" d="100"/>
        </p:scale>
        <p:origin x="1302" y="60"/>
      </p:cViewPr>
      <p:guideLst>
        <p:guide orient="horz" pos="2160"/>
        <p:guide orient="horz" pos="48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154" d="100"/>
          <a:sy n="154" d="100"/>
        </p:scale>
        <p:origin x="648" y="786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8B8B2BFA-EFD5-42C5-B152-4D26B61ABD62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76671DCA-725C-4A85-8E72-9BC83C23453E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2438996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651FB55-B5C6-4E14-88C3-CD472F77F9E8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l-PL" noProof="0" smtClean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 smtClean="0"/>
              <a:t>Kliknij, aby edytować style wzorca tekstu</a:t>
            </a:r>
          </a:p>
          <a:p>
            <a:pPr lvl="1"/>
            <a:r>
              <a:rPr lang="pl-PL" noProof="0" smtClean="0"/>
              <a:t>Drugi poziom</a:t>
            </a:r>
          </a:p>
          <a:p>
            <a:pPr lvl="2"/>
            <a:r>
              <a:rPr lang="pl-PL" noProof="0" smtClean="0"/>
              <a:t>Trzeci poziom</a:t>
            </a:r>
          </a:p>
          <a:p>
            <a:pPr lvl="3"/>
            <a:r>
              <a:rPr lang="pl-PL" noProof="0" smtClean="0"/>
              <a:t>Czwarty poziom</a:t>
            </a:r>
          </a:p>
          <a:p>
            <a:pPr lvl="4"/>
            <a:r>
              <a:rPr lang="pl-PL" noProof="0" smtClean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B9D1705-0A7D-4F0A-93FA-D6974115C5F6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103333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3316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447C5F9-0E0B-44B6-BDC8-1738B383094F}" type="slidenum">
              <a:rPr lang="pl-PL" altLang="pl-PL">
                <a:latin typeface="Arial" charset="0"/>
              </a:rPr>
              <a:pPr eaLnBrk="1" hangingPunct="1">
                <a:spcBef>
                  <a:spcPct val="0"/>
                </a:spcBef>
              </a:pPr>
              <a:t>1</a:t>
            </a:fld>
            <a:endParaRPr lang="pl-PL" alt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275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10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465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11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623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12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497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13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278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14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427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15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0945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16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06269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17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185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18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902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19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857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2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484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20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6281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21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07442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22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8294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23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6281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24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9451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25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989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3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800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4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077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5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213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6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95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7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218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8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464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9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24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smtClean="0"/>
              <a:t>Kliknij, aby edytować styl wzorca podtytułu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96A8C6-AFC5-4CA6-8B66-7D08AE159CB4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46A848-AEBE-4A42-8F4B-DBEE6C7E3D5B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04702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B802BA-BDD4-4669-BDB4-89EA24BE1A3A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8ECED-DBC8-4125-A1C8-5565E8A8C730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2059133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981B610-9BE7-4EBB-A199-247753C9BE4B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110D66-2179-4D5F-A074-8E0A44403DDF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86751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3779838" y="260350"/>
            <a:ext cx="50403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ECE 250 </a:t>
            </a:r>
            <a:r>
              <a:rPr lang="en-US" sz="2000" i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Algorithms and Data Structures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5472113" y="4365625"/>
            <a:ext cx="3671887" cy="227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>
            <a:spAutoFit/>
          </a:bodyPr>
          <a:lstStyle/>
          <a:p>
            <a:pPr defTabSz="457200">
              <a:spcBef>
                <a:spcPct val="20000"/>
              </a:spcBef>
              <a:defRPr/>
            </a:pP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Douglas Wilhelm Harder, </a:t>
            </a:r>
            <a:r>
              <a:rPr lang="en-US" sz="1200" b="1" kern="0" dirty="0" err="1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M.Math</a:t>
            </a: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. LEL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Department of Electrical and Computer Engineering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University of Waterloo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Waterloo, Ontario, Canada</a:t>
            </a:r>
          </a:p>
          <a:p>
            <a:pPr defTabSz="457200">
              <a:spcBef>
                <a:spcPct val="20000"/>
              </a:spcBef>
              <a:defRPr/>
            </a:pPr>
            <a:endParaRPr lang="en-US" sz="11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ece.uwaterloo.ca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dwharder@alumni.uwaterloo.ca</a:t>
            </a:r>
          </a:p>
          <a:p>
            <a:pPr defTabSz="457200">
              <a:spcBef>
                <a:spcPct val="20000"/>
              </a:spcBef>
              <a:defRPr/>
            </a:pPr>
            <a:endParaRPr lang="en-CA" sz="900" dirty="0">
              <a:solidFill>
                <a:srgbClr val="FFFFFF"/>
              </a:solidFill>
              <a:latin typeface="Arial"/>
              <a:ea typeface="ＭＳ Ｐゴシック" charset="-128"/>
              <a:cs typeface="Arial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CA" sz="900" dirty="0">
                <a:solidFill>
                  <a:srgbClr val="FFFFFF"/>
                </a:solidFill>
                <a:latin typeface="Arial"/>
                <a:ea typeface="ＭＳ Ｐゴシック" charset="-128"/>
                <a:cs typeface="Arial" charset="0"/>
              </a:rPr>
              <a:t>© 2006-2013 by Douglas Wilhelm Harder.  Some rights reserved.</a:t>
            </a:r>
            <a:endParaRPr lang="en-US" sz="9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endParaRPr lang="en-CA" sz="2400" dirty="0">
              <a:solidFill>
                <a:srgbClr val="FFFFFF"/>
              </a:solidFill>
              <a:latin typeface="Arial"/>
              <a:ea typeface="ＭＳ Ｐゴシック" charset="-128"/>
              <a:cs typeface="Arial" charset="0"/>
            </a:endParaRPr>
          </a:p>
        </p:txBody>
      </p:sp>
      <p:pic>
        <p:nvPicPr>
          <p:cNvPr id="5" name="Picture 2" descr="C:\Users\dwharder\Desktop\cc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97863" y="6373813"/>
            <a:ext cx="679450" cy="33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34698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8493125" y="387350"/>
            <a:ext cx="400050" cy="30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fld id="{CB04C21C-B0BC-4588-B282-CC300FAFEEC9}" type="slidenum">
              <a:rPr lang="en-CA" sz="1400">
                <a:solidFill>
                  <a:prstClr val="black">
                    <a:lumMod val="50000"/>
                    <a:lumOff val="50000"/>
                  </a:prstClr>
                </a:solidFill>
                <a:cs typeface="Arial" charset="0"/>
              </a:rPr>
              <a:pPr algn="r">
                <a:defRPr/>
              </a:pPr>
              <a:t>‹#›</a:t>
            </a:fld>
            <a:endParaRPr lang="en-CA" sz="1400">
              <a:solidFill>
                <a:prstClr val="black">
                  <a:lumMod val="50000"/>
                  <a:lumOff val="50000"/>
                </a:prstClr>
              </a:solidFill>
              <a:cs typeface="Arial" charset="0"/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6238" y="111125"/>
            <a:ext cx="5832475" cy="365125"/>
          </a:xfrm>
          <a:prstGeom prst="rect">
            <a:avLst/>
          </a:prstGeo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CA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Queues</a:t>
            </a:r>
            <a:endParaRPr lang="en-CA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689225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DC7FA5B-CCEC-4CDC-8618-7BB082825D69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FEA2EC-7C51-4C94-825B-096F2CFA966E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65596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4F2A4A1-7D93-43B4-B28F-B4431D63731A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018681-D347-465F-90A4-2CB39A594C6C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737573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60621D2-63BB-45EF-BADC-37AFD07EC415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6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09C048-8ED6-4DE3-B2DC-5D9EEE7B67BD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731831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7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29BDEC4-7574-42C9-8541-E2D66B93FD48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8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EBDDB6-425F-4231-ADB2-F4B895BF1908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887677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7A59789-F661-4101-87CC-C1C0E24EA0E8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4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C0A85A-E28C-4DA1-9193-F073CF770C3D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0843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963274C-C19F-4AB1-9FFE-8A17A02962C9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3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A87F7D-BF93-4583-9A6C-407DDBEA49CD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110708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F00B3B8-A2C5-4227-942A-C17807D1AD0A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6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01650C-35E0-40DC-AE42-17154AC3360A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474891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l-PL" noProof="0" smtClean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9B89197-74FE-4854-921E-765CE6DD9935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6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B518216-BA04-4DE5-B074-FE8EA1391B87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037773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DA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ymbol zastępczy tytułu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</a:t>
            </a:r>
          </a:p>
        </p:txBody>
      </p:sp>
      <p:sp>
        <p:nvSpPr>
          <p:cNvPr id="1027" name="Symbol zastępczy tekstu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style wzorca tekstu</a:t>
            </a:r>
          </a:p>
          <a:p>
            <a:pPr lvl="1"/>
            <a:r>
              <a:rPr lang="pl-PL" altLang="pl-PL" smtClean="0"/>
              <a:t>Drugi poziom</a:t>
            </a:r>
          </a:p>
          <a:p>
            <a:pPr lvl="2"/>
            <a:r>
              <a:rPr lang="pl-PL" altLang="pl-PL" smtClean="0"/>
              <a:t>Trzeci poziom</a:t>
            </a:r>
          </a:p>
          <a:p>
            <a:pPr lvl="3"/>
            <a:r>
              <a:rPr lang="pl-PL" altLang="pl-PL" smtClean="0"/>
              <a:t>Czwarty poziom</a:t>
            </a:r>
          </a:p>
          <a:p>
            <a:pPr lvl="4"/>
            <a:r>
              <a:rPr lang="pl-PL" altLang="pl-PL" smtClean="0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9C8681B0-816E-4B71-B224-293B12A2EDFC}" type="datetimeFigureOut">
              <a:rPr lang="pl-PL" altLang="en-US"/>
              <a:pPr/>
              <a:t>31.05.2022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52CF9883-CBA6-4649-B626-02548410BD5F}" type="slidenum">
              <a:rPr lang="pl-PL" altLang="en-US"/>
              <a:pPr/>
              <a:t>‹#›</a:t>
            </a:fld>
            <a:endParaRPr lang="pl-PL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CA" smtClean="0"/>
          </a:p>
        </p:txBody>
      </p:sp>
      <p:sp>
        <p:nvSpPr>
          <p:cNvPr id="317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2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latin typeface="Arial" charset="0"/>
            </a:endParaRPr>
          </a:p>
        </p:txBody>
      </p:sp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0" y="6308725"/>
            <a:ext cx="9144000" cy="431800"/>
          </a:xfrm>
          <a:prstGeom prst="rect">
            <a:avLst/>
          </a:prstGeom>
          <a:solidFill>
            <a:srgbClr val="7E1B68"/>
          </a:solidFill>
          <a:ln w="9525">
            <a:solidFill>
              <a:srgbClr val="59713D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latin typeface="Arial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29285" y="3058180"/>
            <a:ext cx="4604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7E1B68"/>
                </a:solidFill>
                <a:latin typeface="+mn-lt"/>
              </a:rPr>
              <a:t>Instructor : Syed Musharaf Ali</a:t>
            </a:r>
          </a:p>
        </p:txBody>
      </p:sp>
      <p:sp>
        <p:nvSpPr>
          <p:cNvPr id="18" name="Text Box 9"/>
          <p:cNvSpPr txBox="1">
            <a:spLocks noChangeArrowheads="1"/>
          </p:cNvSpPr>
          <p:nvPr/>
        </p:nvSpPr>
        <p:spPr bwMode="auto">
          <a:xfrm>
            <a:off x="76200" y="863025"/>
            <a:ext cx="9144000" cy="1588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buNone/>
            </a:pPr>
            <a:r>
              <a:rPr lang="en-GB" sz="5400" b="1" dirty="0" smtClean="0">
                <a:solidFill>
                  <a:srgbClr val="7E1B68"/>
                </a:solidFill>
                <a:latin typeface="+mn-lt"/>
                <a:cs typeface="Arial" panose="020B0604020202020204" pitchFamily="34" charset="0"/>
              </a:rPr>
              <a:t>Data Structure and Algorithms</a:t>
            </a:r>
          </a:p>
          <a:p>
            <a:pPr algn="ctr">
              <a:buNone/>
            </a:pPr>
            <a:r>
              <a:rPr lang="en-GB" sz="3600" b="1" dirty="0" smtClean="0">
                <a:solidFill>
                  <a:srgbClr val="7E1B68"/>
                </a:solidFill>
                <a:latin typeface="+mn-lt"/>
                <a:cs typeface="Arial" panose="020B0604020202020204" pitchFamily="34" charset="0"/>
              </a:rPr>
              <a:t>(CS212)</a:t>
            </a:r>
            <a:endParaRPr lang="en-GB" sz="3600" b="1" dirty="0">
              <a:solidFill>
                <a:srgbClr val="7E1B68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/>
        </p:nvSpPr>
        <p:spPr bwMode="auto">
          <a:xfrm>
            <a:off x="2438400" y="4114800"/>
            <a:ext cx="42672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8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r>
              <a:rPr lang="en-US" altLang="en-US" b="1" dirty="0" smtClean="0">
                <a:solidFill>
                  <a:srgbClr val="7E1B68"/>
                </a:solidFill>
              </a:rPr>
              <a:t>ROOM </a:t>
            </a:r>
            <a:r>
              <a:rPr lang="en-US" altLang="en-US" dirty="0" smtClean="0">
                <a:solidFill>
                  <a:srgbClr val="7E1B68"/>
                </a:solidFill>
              </a:rPr>
              <a:t>G-104-DSE IIUI</a:t>
            </a: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r>
              <a:rPr lang="en-US" altLang="en-US" b="1" dirty="0" err="1" smtClean="0">
                <a:solidFill>
                  <a:srgbClr val="7E1B68"/>
                </a:solidFill>
              </a:rPr>
              <a:t>Ph</a:t>
            </a:r>
            <a:r>
              <a:rPr lang="en-US" altLang="en-US" b="1" dirty="0" smtClean="0">
                <a:solidFill>
                  <a:srgbClr val="7E1B68"/>
                </a:solidFill>
              </a:rPr>
              <a:t>#</a:t>
            </a:r>
            <a:r>
              <a:rPr lang="en-US" altLang="en-US" dirty="0" smtClean="0">
                <a:solidFill>
                  <a:srgbClr val="7E1B68"/>
                </a:solidFill>
              </a:rPr>
              <a:t> 051-9019724 Ext-2724</a:t>
            </a: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r>
              <a:rPr lang="de-DE" altLang="en-US" dirty="0" smtClean="0">
                <a:solidFill>
                  <a:srgbClr val="7E1B68"/>
                </a:solidFill>
              </a:rPr>
              <a:t>Email: musharaf.ali@iiu.edu.pk</a:t>
            </a:r>
            <a:endParaRPr lang="en-US" altLang="en-US" dirty="0" smtClean="0">
              <a:solidFill>
                <a:srgbClr val="7E1B68"/>
              </a:solidFill>
            </a:endParaRP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endParaRPr lang="de-DE" altLang="en-US" dirty="0">
              <a:solidFill>
                <a:srgbClr val="7E1B68"/>
              </a:solidFill>
            </a:endParaRP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endParaRPr lang="en-US" altLang="en-US" dirty="0" smtClean="0">
              <a:solidFill>
                <a:srgbClr val="7E1B68"/>
              </a:solidFill>
            </a:endParaRP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endParaRPr lang="en-US" altLang="en-US" dirty="0" smtClean="0">
              <a:solidFill>
                <a:srgbClr val="7E1B6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+mn-lt"/>
              </a:rPr>
              <a:t>Graph Representations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1287482"/>
            <a:ext cx="894238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+mn-lt"/>
              </a:rPr>
              <a:t>Graph data structure is represented using following representations</a:t>
            </a:r>
            <a:r>
              <a:rPr lang="en-GB" sz="2400" dirty="0" smtClean="0">
                <a:latin typeface="+mn-lt"/>
              </a:rPr>
              <a:t>...</a:t>
            </a:r>
          </a:p>
          <a:p>
            <a:endParaRPr lang="en-GB" sz="2400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400" b="1" dirty="0">
                <a:latin typeface="+mn-lt"/>
              </a:rPr>
              <a:t>Adjacency Matrix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b="1" dirty="0">
                <a:latin typeface="+mn-lt"/>
              </a:rPr>
              <a:t>Incidence Matrix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b="1" dirty="0">
                <a:latin typeface="+mn-lt"/>
              </a:rPr>
              <a:t>Adjacency List</a:t>
            </a:r>
          </a:p>
          <a:p>
            <a:endParaRPr lang="en-GB" sz="2400" dirty="0">
              <a:latin typeface="+mn-lt"/>
            </a:endParaRPr>
          </a:p>
          <a:p>
            <a:endParaRPr lang="en-GB" sz="2400" dirty="0">
              <a:latin typeface="+mn-lt"/>
            </a:endParaRPr>
          </a:p>
          <a:p>
            <a:endParaRPr lang="en-GB" sz="2400" b="1" dirty="0">
              <a:solidFill>
                <a:srgbClr val="FF006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154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+mn-lt"/>
              </a:rPr>
              <a:t>Graph Representations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990600"/>
            <a:ext cx="89423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+mn-lt"/>
              </a:rPr>
              <a:t>Adjacency Matrix</a:t>
            </a:r>
            <a:endParaRPr lang="en-GB" sz="2400" b="1" dirty="0">
              <a:solidFill>
                <a:srgbClr val="FF0066"/>
              </a:solidFill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681877"/>
            <a:ext cx="9144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latin typeface="+mn-lt"/>
              </a:rPr>
              <a:t>In </a:t>
            </a:r>
            <a:r>
              <a:rPr lang="en-GB" dirty="0">
                <a:latin typeface="+mn-lt"/>
              </a:rPr>
              <a:t>this representation, graph can be represented using a matrix of size total number of vertices by total number of vertices. </a:t>
            </a:r>
            <a:endParaRPr lang="en-GB" dirty="0" smtClean="0">
              <a:latin typeface="+mn-lt"/>
            </a:endParaRPr>
          </a:p>
          <a:p>
            <a:endParaRPr lang="en-GB" dirty="0">
              <a:latin typeface="+mn-lt"/>
            </a:endParaRPr>
          </a:p>
          <a:p>
            <a:r>
              <a:rPr lang="en-GB" dirty="0" smtClean="0">
                <a:latin typeface="+mn-lt"/>
              </a:rPr>
              <a:t>That </a:t>
            </a:r>
            <a:r>
              <a:rPr lang="en-GB" dirty="0">
                <a:latin typeface="+mn-lt"/>
              </a:rPr>
              <a:t>means if a graph with </a:t>
            </a:r>
            <a:r>
              <a:rPr lang="en-GB" dirty="0" smtClean="0">
                <a:latin typeface="+mn-lt"/>
              </a:rPr>
              <a:t>5 </a:t>
            </a:r>
            <a:r>
              <a:rPr lang="en-GB" dirty="0">
                <a:latin typeface="+mn-lt"/>
              </a:rPr>
              <a:t>vertices can be represented using a matrix of </a:t>
            </a:r>
            <a:r>
              <a:rPr lang="en-GB" dirty="0" smtClean="0">
                <a:latin typeface="+mn-lt"/>
              </a:rPr>
              <a:t>5X5 </a:t>
            </a:r>
            <a:r>
              <a:rPr lang="en-GB" dirty="0">
                <a:latin typeface="+mn-lt"/>
              </a:rPr>
              <a:t>class. In this matrix, rows and columns both represents vertices. </a:t>
            </a:r>
            <a:endParaRPr lang="en-GB" dirty="0" smtClean="0">
              <a:latin typeface="+mn-lt"/>
            </a:endParaRPr>
          </a:p>
          <a:p>
            <a:endParaRPr lang="en-GB" dirty="0">
              <a:latin typeface="+mn-lt"/>
            </a:endParaRPr>
          </a:p>
          <a:p>
            <a:r>
              <a:rPr lang="en-GB" dirty="0" smtClean="0">
                <a:latin typeface="+mn-lt"/>
              </a:rPr>
              <a:t>This </a:t>
            </a:r>
            <a:r>
              <a:rPr lang="en-GB" dirty="0">
                <a:latin typeface="+mn-lt"/>
              </a:rPr>
              <a:t>matrix is filled with either 1 or 0. Here, 1 represents there is an edge from row vertex to column vertex and 0 represents there is no edge from row vertex to column vertex.</a:t>
            </a:r>
          </a:p>
          <a:p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93376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+mn-lt"/>
              </a:rPr>
              <a:t>Graph Representations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 smtClean="0">
              <a:solidFill>
                <a:schemeClr val="tx1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r>
              <a:rPr lang="en-US" sz="1800" dirty="0" smtClean="0">
                <a:solidFill>
                  <a:schemeClr val="tx1"/>
                </a:solidFill>
                <a:latin typeface="+mn-lt"/>
              </a:rPr>
              <a:t>Undirected 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graph </a:t>
            </a:r>
            <a:r>
              <a:rPr lang="en-US" sz="1800" dirty="0" smtClean="0">
                <a:solidFill>
                  <a:schemeClr val="tx1"/>
                </a:solidFill>
                <a:latin typeface="+mn-lt"/>
              </a:rPr>
              <a:t>representation.</a:t>
            </a:r>
            <a:endParaRPr lang="en-US" sz="1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990600"/>
            <a:ext cx="89423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+mn-lt"/>
              </a:rPr>
              <a:t>Adjacency Matrix</a:t>
            </a:r>
            <a:endParaRPr lang="en-GB" sz="2400" b="1" dirty="0">
              <a:solidFill>
                <a:srgbClr val="FF0066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238375"/>
            <a:ext cx="792480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5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+mn-lt"/>
              </a:rPr>
              <a:t>Graph Representations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 smtClean="0">
              <a:solidFill>
                <a:schemeClr val="tx1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r>
              <a:rPr lang="en-US" sz="1800" dirty="0" smtClean="0">
                <a:solidFill>
                  <a:schemeClr val="tx1"/>
                </a:solidFill>
                <a:latin typeface="+mn-lt"/>
              </a:rPr>
              <a:t>Directed 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graph </a:t>
            </a:r>
            <a:r>
              <a:rPr lang="en-US" sz="1800" dirty="0" smtClean="0">
                <a:solidFill>
                  <a:schemeClr val="tx1"/>
                </a:solidFill>
                <a:latin typeface="+mn-lt"/>
              </a:rPr>
              <a:t>representation.</a:t>
            </a:r>
            <a:endParaRPr lang="en-US" sz="1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990600"/>
            <a:ext cx="89423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+mn-lt"/>
              </a:rPr>
              <a:t>Adjacency Matrix</a:t>
            </a:r>
            <a:endParaRPr lang="en-GB" sz="2400" b="1" dirty="0">
              <a:solidFill>
                <a:srgbClr val="FF0066"/>
              </a:solidFill>
              <a:latin typeface="+mn-lt"/>
            </a:endParaRPr>
          </a:p>
        </p:txBody>
      </p:sp>
      <p:pic>
        <p:nvPicPr>
          <p:cNvPr id="1026" name="Picture 2" descr="http://btechsmartclass.com/DS/images/Graph%20Adjacency%20Matrix%2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362200"/>
            <a:ext cx="7997952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00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+mn-lt"/>
              </a:rPr>
              <a:t>Graph Representations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 smtClean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219200"/>
            <a:ext cx="9144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rgbClr val="FF0066"/>
                </a:solidFill>
                <a:latin typeface="+mn-lt"/>
              </a:rPr>
              <a:t>Incidence </a:t>
            </a:r>
            <a:r>
              <a:rPr lang="en-GB" sz="2400" b="1" dirty="0" smtClean="0">
                <a:solidFill>
                  <a:srgbClr val="FF0066"/>
                </a:solidFill>
                <a:latin typeface="+mn-lt"/>
              </a:rPr>
              <a:t>Matrix</a:t>
            </a:r>
          </a:p>
          <a:p>
            <a:endParaRPr lang="en-GB" sz="2400" b="1" dirty="0">
              <a:solidFill>
                <a:srgbClr val="FF0066"/>
              </a:solidFill>
              <a:latin typeface="+mn-lt"/>
            </a:endParaRPr>
          </a:p>
          <a:p>
            <a:r>
              <a:rPr lang="en-GB" sz="2400" dirty="0">
                <a:solidFill>
                  <a:srgbClr val="000000"/>
                </a:solidFill>
                <a:latin typeface="+mn-lt"/>
              </a:rPr>
              <a:t>In this representation, graph can be represented using a matrix of size total number of vertices by total number of edges. </a:t>
            </a:r>
            <a:endParaRPr lang="en-GB" sz="2400" dirty="0" smtClean="0">
              <a:solidFill>
                <a:srgbClr val="000000"/>
              </a:solidFill>
              <a:latin typeface="+mn-lt"/>
            </a:endParaRPr>
          </a:p>
          <a:p>
            <a:endParaRPr lang="en-GB" sz="2400" dirty="0">
              <a:solidFill>
                <a:srgbClr val="000000"/>
              </a:solidFill>
              <a:latin typeface="+mn-lt"/>
            </a:endParaRPr>
          </a:p>
          <a:p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That 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means if a graph with 4 vertices and 6 edges can be represented using a matrix of 4X6 class. </a:t>
            </a:r>
            <a:endParaRPr lang="en-GB" sz="2400" dirty="0" smtClean="0">
              <a:solidFill>
                <a:srgbClr val="000000"/>
              </a:solidFill>
              <a:latin typeface="+mn-lt"/>
            </a:endParaRPr>
          </a:p>
          <a:p>
            <a:endParaRPr lang="en-GB" sz="2400" dirty="0">
              <a:solidFill>
                <a:srgbClr val="000000"/>
              </a:solidFill>
              <a:latin typeface="+mn-lt"/>
            </a:endParaRPr>
          </a:p>
          <a:p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In 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this matrix, rows represents vertices and columns represents edges. </a:t>
            </a:r>
            <a:endParaRPr lang="en-GB" sz="2400" dirty="0" smtClean="0">
              <a:solidFill>
                <a:srgbClr val="000000"/>
              </a:solidFill>
              <a:latin typeface="+mn-lt"/>
            </a:endParaRPr>
          </a:p>
          <a:p>
            <a:endParaRPr lang="en-GB" sz="2400" dirty="0">
              <a:solidFill>
                <a:srgbClr val="0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971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+mn-lt"/>
              </a:rPr>
              <a:t>Graph Representations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 smtClean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319748"/>
            <a:ext cx="91440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rgbClr val="FF0066"/>
                </a:solidFill>
                <a:latin typeface="+mn-lt"/>
              </a:rPr>
              <a:t>Incidence </a:t>
            </a:r>
            <a:r>
              <a:rPr lang="en-GB" sz="2400" b="1" dirty="0" smtClean="0">
                <a:solidFill>
                  <a:srgbClr val="FF0066"/>
                </a:solidFill>
                <a:latin typeface="+mn-lt"/>
              </a:rPr>
              <a:t>Matrix</a:t>
            </a:r>
          </a:p>
          <a:p>
            <a:endParaRPr lang="en-GB" sz="2400" b="1" dirty="0">
              <a:solidFill>
                <a:srgbClr val="FF0066"/>
              </a:solidFill>
              <a:latin typeface="+mn-lt"/>
            </a:endParaRPr>
          </a:p>
          <a:p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This 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matrix is filled with either 0 or 1 or -1. </a:t>
            </a:r>
            <a:endParaRPr lang="en-GB" sz="2400" dirty="0" smtClean="0">
              <a:solidFill>
                <a:srgbClr val="000000"/>
              </a:solidFill>
              <a:latin typeface="+mn-lt"/>
            </a:endParaRPr>
          </a:p>
          <a:p>
            <a:endParaRPr lang="en-GB" sz="2400" dirty="0">
              <a:solidFill>
                <a:srgbClr val="000000"/>
              </a:solidFill>
              <a:latin typeface="+mn-lt"/>
            </a:endParaRPr>
          </a:p>
          <a:p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Here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, 0 represents </a:t>
            </a:r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edge 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is not connected to </a:t>
            </a:r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vertex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, </a:t>
            </a:r>
            <a:endParaRPr lang="en-GB" sz="2400" dirty="0" smtClean="0">
              <a:solidFill>
                <a:srgbClr val="000000"/>
              </a:solidFill>
              <a:latin typeface="+mn-lt"/>
            </a:endParaRPr>
          </a:p>
          <a:p>
            <a:endParaRPr lang="en-GB" sz="2400" dirty="0">
              <a:solidFill>
                <a:srgbClr val="000000"/>
              </a:solidFill>
              <a:latin typeface="+mn-lt"/>
            </a:endParaRPr>
          </a:p>
          <a:p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1 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represents </a:t>
            </a:r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edge 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is connected as outgoing edge to </a:t>
            </a:r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vertex </a:t>
            </a:r>
          </a:p>
          <a:p>
            <a:endParaRPr lang="en-GB" sz="2400" dirty="0">
              <a:solidFill>
                <a:srgbClr val="000000"/>
              </a:solidFill>
              <a:latin typeface="+mn-lt"/>
            </a:endParaRPr>
          </a:p>
          <a:p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-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1 represents </a:t>
            </a:r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edge 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is connected as incoming edge to </a:t>
            </a:r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vertex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.</a:t>
            </a:r>
            <a:br>
              <a:rPr lang="en-GB" sz="2400" dirty="0">
                <a:solidFill>
                  <a:srgbClr val="000000"/>
                </a:solidFill>
                <a:latin typeface="+mn-lt"/>
              </a:rPr>
            </a:br>
            <a:r>
              <a:rPr lang="en-GB" sz="2400" dirty="0">
                <a:solidFill>
                  <a:srgbClr val="000000"/>
                </a:solidFill>
                <a:latin typeface="+mn-lt"/>
              </a:rPr>
              <a:t/>
            </a:r>
            <a:br>
              <a:rPr lang="en-GB" sz="2400" dirty="0">
                <a:solidFill>
                  <a:srgbClr val="000000"/>
                </a:solidFill>
                <a:latin typeface="+mn-lt"/>
              </a:rPr>
            </a:br>
            <a:endParaRPr lang="en-GB" sz="2400" b="0" i="0" dirty="0">
              <a:solidFill>
                <a:srgbClr val="000000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926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+mn-lt"/>
              </a:rPr>
              <a:t>Graph Representations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 smtClean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319748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rgbClr val="FF0066"/>
                </a:solidFill>
                <a:latin typeface="+mn-lt"/>
              </a:rPr>
              <a:t>Incidence </a:t>
            </a:r>
            <a:r>
              <a:rPr lang="en-GB" sz="2400" b="1" dirty="0" smtClean="0">
                <a:solidFill>
                  <a:srgbClr val="FF0066"/>
                </a:solidFill>
                <a:latin typeface="+mn-lt"/>
              </a:rPr>
              <a:t>Matrix</a:t>
            </a:r>
            <a:endParaRPr lang="en-GB" sz="2400" b="1" dirty="0">
              <a:solidFill>
                <a:srgbClr val="FF0066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057400"/>
            <a:ext cx="8686799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18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GB" sz="3200" dirty="0">
                <a:solidFill>
                  <a:srgbClr val="7E1B68"/>
                </a:solidFill>
                <a:latin typeface="+mn-lt"/>
              </a:rPr>
              <a:t>Graph </a:t>
            </a:r>
            <a:r>
              <a:rPr lang="en-GB" sz="3200" dirty="0" smtClean="0">
                <a:solidFill>
                  <a:srgbClr val="7E1B68"/>
                </a:solidFill>
                <a:latin typeface="+mn-lt"/>
              </a:rPr>
              <a:t>Traversals</a:t>
            </a:r>
            <a:endParaRPr lang="en-GB" sz="3200" dirty="0">
              <a:solidFill>
                <a:srgbClr val="7E1B68"/>
              </a:solidFill>
              <a:latin typeface="+mn-lt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>
              <a:solidFill>
                <a:srgbClr val="7E1B68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28343"/>
            <a:ext cx="8942387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400" dirty="0">
              <a:latin typeface="+mn-lt"/>
            </a:endParaRPr>
          </a:p>
          <a:p>
            <a:r>
              <a:rPr lang="en-GB" sz="2400" dirty="0">
                <a:latin typeface="+mn-lt"/>
              </a:rPr>
              <a:t>Graph traversal is technique used for searching a vertex in a graph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 smtClean="0">
                <a:latin typeface="+mn-lt"/>
              </a:rPr>
              <a:t>The </a:t>
            </a:r>
            <a:r>
              <a:rPr lang="en-GB" sz="2400" dirty="0">
                <a:latin typeface="+mn-lt"/>
              </a:rPr>
              <a:t>graph traversal is also used to decide the order of vertices to be visit in the search process. </a:t>
            </a:r>
            <a:endParaRPr lang="en-GB" sz="2400" dirty="0" smtClean="0">
              <a:latin typeface="+mn-lt"/>
            </a:endParaRPr>
          </a:p>
          <a:p>
            <a:endParaRPr lang="en-GB" sz="2400" dirty="0">
              <a:latin typeface="+mn-lt"/>
            </a:endParaRPr>
          </a:p>
          <a:p>
            <a:r>
              <a:rPr lang="en-GB" sz="2400" b="1" dirty="0" smtClean="0">
                <a:latin typeface="+mn-lt"/>
              </a:rPr>
              <a:t>A </a:t>
            </a:r>
            <a:r>
              <a:rPr lang="en-GB" sz="2400" b="1" dirty="0">
                <a:latin typeface="+mn-lt"/>
              </a:rPr>
              <a:t>graph traversal finds the </a:t>
            </a:r>
            <a:r>
              <a:rPr lang="en-GB" sz="2400" b="1" dirty="0" smtClean="0">
                <a:latin typeface="+mn-lt"/>
              </a:rPr>
              <a:t>edges </a:t>
            </a:r>
            <a:r>
              <a:rPr lang="en-GB" sz="2400" b="1" dirty="0">
                <a:latin typeface="+mn-lt"/>
              </a:rPr>
              <a:t>to be used in the search process without creating </a:t>
            </a:r>
            <a:r>
              <a:rPr lang="en-GB" sz="2400" b="1" dirty="0" smtClean="0">
                <a:latin typeface="+mn-lt"/>
              </a:rPr>
              <a:t>loops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>
                <a:latin typeface="+mn-lt"/>
              </a:rPr>
              <a:t>There are two graph traversal techniques and they are as follows</a:t>
            </a:r>
            <a:r>
              <a:rPr lang="en-GB" sz="2400" dirty="0" smtClean="0">
                <a:latin typeface="+mn-lt"/>
              </a:rPr>
              <a:t>...</a:t>
            </a:r>
          </a:p>
          <a:p>
            <a:pPr marL="457200" indent="-457200">
              <a:buFont typeface="+mj-lt"/>
              <a:buAutoNum type="arabicPeriod"/>
            </a:pPr>
            <a:endParaRPr lang="en-GB" sz="2400" b="1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400" b="1" dirty="0">
                <a:latin typeface="+mn-lt"/>
              </a:rPr>
              <a:t>DFS (Depth First Search)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b="1" dirty="0">
                <a:latin typeface="+mn-lt"/>
              </a:rPr>
              <a:t>BFS (Breadth First Search)</a:t>
            </a:r>
            <a:endParaRPr lang="en-US" sz="24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112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GB" sz="3200" dirty="0">
                <a:solidFill>
                  <a:srgbClr val="7E1B68"/>
                </a:solidFill>
                <a:latin typeface="+mn-lt"/>
              </a:rPr>
              <a:t>Graph </a:t>
            </a:r>
            <a:r>
              <a:rPr lang="en-GB" sz="3200" dirty="0" smtClean="0">
                <a:solidFill>
                  <a:srgbClr val="7E1B68"/>
                </a:solidFill>
                <a:latin typeface="+mn-lt"/>
              </a:rPr>
              <a:t>Traversals</a:t>
            </a:r>
            <a:endParaRPr lang="en-GB" sz="3200" dirty="0">
              <a:solidFill>
                <a:srgbClr val="7E1B68"/>
              </a:solidFill>
              <a:latin typeface="+mn-lt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>
              <a:solidFill>
                <a:srgbClr val="7E1B68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28343"/>
            <a:ext cx="8942387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 smtClean="0">
                <a:latin typeface="+mn-lt"/>
              </a:rPr>
              <a:t>DFS </a:t>
            </a:r>
            <a:r>
              <a:rPr lang="en-GB" sz="2800" b="1" dirty="0">
                <a:latin typeface="+mn-lt"/>
              </a:rPr>
              <a:t>(Depth First Search</a:t>
            </a:r>
            <a:r>
              <a:rPr lang="en-GB" sz="2800" b="1" dirty="0" smtClean="0">
                <a:latin typeface="+mn-lt"/>
              </a:rPr>
              <a:t>)</a:t>
            </a:r>
          </a:p>
          <a:p>
            <a:endParaRPr lang="en-GB" sz="2400" b="1" dirty="0">
              <a:latin typeface="+mn-lt"/>
            </a:endParaRPr>
          </a:p>
          <a:p>
            <a:r>
              <a:rPr lang="en-GB" sz="2400" dirty="0">
                <a:latin typeface="+mn-lt"/>
              </a:rPr>
              <a:t>Depth First Search (DFS) algorithm traverses a graph in a </a:t>
            </a:r>
            <a:r>
              <a:rPr lang="en-GB" sz="2400" b="1" dirty="0" err="1">
                <a:latin typeface="+mn-lt"/>
              </a:rPr>
              <a:t>depthward</a:t>
            </a:r>
            <a:r>
              <a:rPr lang="en-GB" sz="2400" b="1" dirty="0">
                <a:latin typeface="+mn-lt"/>
              </a:rPr>
              <a:t> </a:t>
            </a:r>
            <a:r>
              <a:rPr lang="en-GB" sz="2400" dirty="0">
                <a:latin typeface="+mn-lt"/>
              </a:rPr>
              <a:t>motion and uses a </a:t>
            </a:r>
            <a:r>
              <a:rPr lang="en-GB" sz="2400" b="1" dirty="0">
                <a:latin typeface="+mn-lt"/>
              </a:rPr>
              <a:t>stack</a:t>
            </a:r>
            <a:r>
              <a:rPr lang="en-GB" sz="2400" dirty="0">
                <a:latin typeface="+mn-lt"/>
              </a:rPr>
              <a:t> to remember to get the next vertex to start a search, when a dead end occurs in any iteration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b="1" dirty="0">
              <a:latin typeface="+mn-lt"/>
            </a:endParaRPr>
          </a:p>
          <a:p>
            <a:r>
              <a:rPr lang="en-GB" sz="2400" b="1" dirty="0">
                <a:latin typeface="+mn-lt"/>
              </a:rPr>
              <a:t>Rule 1</a:t>
            </a:r>
            <a:r>
              <a:rPr lang="en-GB" sz="2400" dirty="0">
                <a:latin typeface="+mn-lt"/>
              </a:rPr>
              <a:t> − Visit the adjacent unvisited vertex. Mark it as visited. Display it. Push it in a stack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b="1" dirty="0">
                <a:latin typeface="+mn-lt"/>
              </a:rPr>
              <a:t>Rule 2</a:t>
            </a:r>
            <a:r>
              <a:rPr lang="en-GB" sz="2400" dirty="0">
                <a:latin typeface="+mn-lt"/>
              </a:rPr>
              <a:t> − If no adjacent vertex is found, pop up a vertex from the stack. (It will pop up all the vertices from the stack, which do not have adjacent vertices</a:t>
            </a:r>
            <a:r>
              <a:rPr lang="en-GB" sz="2400" dirty="0" smtClean="0">
                <a:latin typeface="+mn-lt"/>
              </a:rPr>
              <a:t>.)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b="1" dirty="0">
                <a:latin typeface="+mn-lt"/>
              </a:rPr>
              <a:t>Rule 3</a:t>
            </a:r>
            <a:r>
              <a:rPr lang="en-GB" sz="2400" dirty="0">
                <a:latin typeface="+mn-lt"/>
              </a:rPr>
              <a:t> − Repeat Rule 1 and Rule 2 until the stack is empty.</a:t>
            </a:r>
          </a:p>
          <a:p>
            <a:endParaRPr lang="en-GB" sz="24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1420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sz="3200">
                <a:solidFill>
                  <a:srgbClr val="7E1B68"/>
                </a:solidFill>
                <a:latin typeface="Calibri"/>
              </a:rPr>
              <a:t>Graph Traversals</a:t>
            </a: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28343"/>
            <a:ext cx="894238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 smtClean="0">
                <a:solidFill>
                  <a:prstClr val="black"/>
                </a:solidFill>
                <a:latin typeface="Calibri"/>
              </a:rPr>
              <a:t>DFS </a:t>
            </a:r>
            <a:r>
              <a:rPr lang="en-GB" sz="2800" b="1" dirty="0">
                <a:solidFill>
                  <a:prstClr val="black"/>
                </a:solidFill>
                <a:latin typeface="Calibri"/>
              </a:rPr>
              <a:t>(Depth First Search</a:t>
            </a:r>
            <a:r>
              <a:rPr lang="en-GB" sz="2800" b="1" dirty="0" smtClean="0">
                <a:solidFill>
                  <a:prstClr val="black"/>
                </a:solidFill>
                <a:latin typeface="Calibri"/>
              </a:rPr>
              <a:t>)</a:t>
            </a:r>
          </a:p>
          <a:p>
            <a:endParaRPr lang="en-GB" sz="2400" b="1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146" name="Picture 2" descr="Depth First Search Step O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5227" y="1887141"/>
            <a:ext cx="5835158" cy="379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33400" y="6019800"/>
            <a:ext cx="9144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https://www.tutorialspoint.com/data_structures_algorithms/depth_first_traversal.htm</a:t>
            </a:r>
          </a:p>
        </p:txBody>
      </p:sp>
    </p:spTree>
    <p:extLst>
      <p:ext uri="{BB962C8B-B14F-4D97-AF65-F5344CB8AC3E}">
        <p14:creationId xmlns:p14="http://schemas.microsoft.com/office/powerpoint/2010/main" val="259850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 dirty="0" smtClean="0">
                <a:solidFill>
                  <a:srgbClr val="7E1B68"/>
                </a:solidFill>
              </a:rPr>
              <a:t>Graph</a:t>
            </a:r>
            <a:endParaRPr lang="en-US" sz="3200" dirty="0">
              <a:solidFill>
                <a:srgbClr val="7E1B68"/>
              </a:solidFill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54013" y="1612880"/>
            <a:ext cx="8789987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2400" dirty="0">
                <a:latin typeface="+mn-lt"/>
              </a:rPr>
              <a:t>Graph is a non linear data structure, it contains a set of points known as nodes (or vertices) and set of </a:t>
            </a:r>
            <a:r>
              <a:rPr lang="en-GB" sz="2400" dirty="0" smtClean="0">
                <a:latin typeface="+mn-lt"/>
              </a:rPr>
              <a:t>links </a:t>
            </a:r>
            <a:r>
              <a:rPr lang="en-GB" sz="2400" dirty="0">
                <a:latin typeface="+mn-lt"/>
              </a:rPr>
              <a:t>known as edges (or Arcs) which </a:t>
            </a:r>
            <a:r>
              <a:rPr lang="en-GB" sz="2400" dirty="0" smtClean="0">
                <a:latin typeface="+mn-lt"/>
              </a:rPr>
              <a:t>connects </a:t>
            </a:r>
            <a:r>
              <a:rPr lang="en-GB" sz="2400" dirty="0">
                <a:latin typeface="+mn-lt"/>
              </a:rPr>
              <a:t>the vertices</a:t>
            </a:r>
            <a:r>
              <a:rPr lang="en-GB" sz="2400" dirty="0" smtClean="0">
                <a:latin typeface="+mn-lt"/>
              </a:rPr>
              <a:t>.</a:t>
            </a:r>
          </a:p>
          <a:p>
            <a:pPr algn="just"/>
            <a:endParaRPr lang="en-GB" sz="2400" dirty="0" smtClean="0">
              <a:latin typeface="+mn-lt"/>
            </a:endParaRPr>
          </a:p>
          <a:p>
            <a:pPr algn="just"/>
            <a:endParaRPr lang="en-GB" sz="2400" dirty="0">
              <a:latin typeface="+mn-lt"/>
            </a:endParaRPr>
          </a:p>
          <a:p>
            <a:pPr algn="just"/>
            <a:r>
              <a:rPr lang="en-GB" sz="2400" b="1" dirty="0">
                <a:latin typeface="+mn-lt"/>
              </a:rPr>
              <a:t>Graph is a collection of nodes and edges which connects nodes in the graph</a:t>
            </a:r>
            <a:r>
              <a:rPr lang="en-GB" sz="2400" dirty="0">
                <a:latin typeface="+mn-lt"/>
              </a:rPr>
              <a:t> </a:t>
            </a:r>
            <a:endParaRPr lang="en-GB" sz="2400" dirty="0" smtClean="0">
              <a:latin typeface="+mn-lt"/>
            </a:endParaRPr>
          </a:p>
          <a:p>
            <a:pPr algn="just"/>
            <a:endParaRPr lang="en-GB" sz="2400" dirty="0" smtClean="0">
              <a:latin typeface="+mn-lt"/>
            </a:endParaRPr>
          </a:p>
          <a:p>
            <a:pPr algn="just"/>
            <a:endParaRPr lang="en-GB" sz="2400" b="0" i="0" dirty="0">
              <a:solidFill>
                <a:srgbClr val="000000"/>
              </a:solidFill>
              <a:effectLst/>
              <a:latin typeface="+mn-lt"/>
            </a:endParaRPr>
          </a:p>
          <a:p>
            <a:pPr algn="just"/>
            <a:r>
              <a:rPr lang="en-GB" sz="2400" dirty="0">
                <a:latin typeface="+mn-lt"/>
              </a:rPr>
              <a:t>Generally, a graph </a:t>
            </a:r>
            <a:r>
              <a:rPr lang="en-GB" sz="2400" b="1" dirty="0">
                <a:latin typeface="+mn-lt"/>
              </a:rPr>
              <a:t>G</a:t>
            </a:r>
            <a:r>
              <a:rPr lang="en-GB" sz="2400" dirty="0">
                <a:latin typeface="+mn-lt"/>
              </a:rPr>
              <a:t> is represented as </a:t>
            </a:r>
            <a:r>
              <a:rPr lang="en-GB" sz="2400" b="1" dirty="0">
                <a:latin typeface="+mn-lt"/>
              </a:rPr>
              <a:t>G = ( V , E )</a:t>
            </a:r>
            <a:r>
              <a:rPr lang="en-GB" sz="2400" dirty="0">
                <a:latin typeface="+mn-lt"/>
              </a:rPr>
              <a:t>, where </a:t>
            </a:r>
            <a:r>
              <a:rPr lang="en-GB" sz="2400" b="1" dirty="0">
                <a:latin typeface="+mn-lt"/>
              </a:rPr>
              <a:t>V is set of vertices</a:t>
            </a:r>
            <a:r>
              <a:rPr lang="en-GB" sz="2400" dirty="0">
                <a:latin typeface="+mn-lt"/>
              </a:rPr>
              <a:t> and </a:t>
            </a:r>
            <a:r>
              <a:rPr lang="en-GB" sz="2400" b="1" dirty="0">
                <a:latin typeface="+mn-lt"/>
              </a:rPr>
              <a:t>E is set of edges</a:t>
            </a:r>
            <a:r>
              <a:rPr lang="en-GB" sz="2400" dirty="0">
                <a:latin typeface="+mn-lt"/>
              </a:rPr>
              <a:t>.</a:t>
            </a:r>
            <a:endParaRPr lang="en-GB" sz="2400" b="0" i="0" dirty="0">
              <a:solidFill>
                <a:srgbClr val="000000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4654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GB" sz="3200" dirty="0">
                <a:solidFill>
                  <a:srgbClr val="7E1B68"/>
                </a:solidFill>
                <a:latin typeface="+mn-lt"/>
              </a:rPr>
              <a:t>Graph </a:t>
            </a:r>
            <a:r>
              <a:rPr lang="en-GB" sz="3200" dirty="0" smtClean="0">
                <a:solidFill>
                  <a:srgbClr val="7E1B68"/>
                </a:solidFill>
                <a:latin typeface="+mn-lt"/>
              </a:rPr>
              <a:t>Traversals</a:t>
            </a:r>
            <a:endParaRPr lang="en-GB" sz="3200" dirty="0">
              <a:solidFill>
                <a:srgbClr val="7E1B68"/>
              </a:solidFill>
              <a:latin typeface="+mn-lt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>
              <a:solidFill>
                <a:srgbClr val="7E1B68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28343"/>
            <a:ext cx="8942387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 smtClean="0">
                <a:latin typeface="+mn-lt"/>
              </a:rPr>
              <a:t>BFS (Breadth </a:t>
            </a:r>
            <a:r>
              <a:rPr lang="en-GB" sz="2800" b="1" dirty="0">
                <a:latin typeface="+mn-lt"/>
              </a:rPr>
              <a:t>First Search</a:t>
            </a:r>
            <a:r>
              <a:rPr lang="en-GB" sz="2800" b="1" dirty="0" smtClean="0">
                <a:latin typeface="+mn-lt"/>
              </a:rPr>
              <a:t>)</a:t>
            </a:r>
          </a:p>
          <a:p>
            <a:endParaRPr lang="en-GB" sz="2400" b="1" dirty="0">
              <a:latin typeface="+mn-lt"/>
            </a:endParaRPr>
          </a:p>
          <a:p>
            <a:r>
              <a:rPr lang="en-GB" sz="2400" dirty="0">
                <a:latin typeface="+mn-lt"/>
              </a:rPr>
              <a:t>Breadth First Search (BFS) algorithm traverses a graph in a </a:t>
            </a:r>
            <a:r>
              <a:rPr lang="en-GB" sz="2400" b="1" dirty="0" err="1">
                <a:latin typeface="+mn-lt"/>
              </a:rPr>
              <a:t>breadthward</a:t>
            </a:r>
            <a:r>
              <a:rPr lang="en-GB" sz="2400" b="1" dirty="0">
                <a:latin typeface="+mn-lt"/>
              </a:rPr>
              <a:t> </a:t>
            </a:r>
            <a:r>
              <a:rPr lang="en-GB" sz="2400" dirty="0">
                <a:latin typeface="+mn-lt"/>
              </a:rPr>
              <a:t>motion and uses a </a:t>
            </a:r>
            <a:r>
              <a:rPr lang="en-GB" sz="2400" b="1" dirty="0">
                <a:latin typeface="+mn-lt"/>
              </a:rPr>
              <a:t>queue</a:t>
            </a:r>
            <a:r>
              <a:rPr lang="en-GB" sz="2400" dirty="0">
                <a:latin typeface="+mn-lt"/>
              </a:rPr>
              <a:t> to remember to get the next vertex to start a search, when a dead end occurs in any iteration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b="1" dirty="0">
              <a:latin typeface="+mn-lt"/>
            </a:endParaRPr>
          </a:p>
          <a:p>
            <a:r>
              <a:rPr lang="en-GB" sz="2400" b="1" dirty="0">
                <a:latin typeface="+mn-lt"/>
              </a:rPr>
              <a:t>Rule 1</a:t>
            </a:r>
            <a:r>
              <a:rPr lang="en-GB" sz="2400" dirty="0">
                <a:latin typeface="+mn-lt"/>
              </a:rPr>
              <a:t> − Visit the </a:t>
            </a:r>
            <a:r>
              <a:rPr lang="en-GB" sz="2400" dirty="0" smtClean="0">
                <a:latin typeface="+mn-lt"/>
              </a:rPr>
              <a:t>all adjacent </a:t>
            </a:r>
            <a:r>
              <a:rPr lang="en-GB" sz="2400" dirty="0">
                <a:latin typeface="+mn-lt"/>
              </a:rPr>
              <a:t>unvisited vertex. Mark it as visited. Display it. Insert it in a queue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b="1" dirty="0">
                <a:latin typeface="+mn-lt"/>
              </a:rPr>
              <a:t>Rule 2</a:t>
            </a:r>
            <a:r>
              <a:rPr lang="en-GB" sz="2400" dirty="0">
                <a:latin typeface="+mn-lt"/>
              </a:rPr>
              <a:t> − If no adjacent vertex is found, remove the first vertex from the queue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b="1" dirty="0">
                <a:latin typeface="+mn-lt"/>
              </a:rPr>
              <a:t>Rule 3</a:t>
            </a:r>
            <a:r>
              <a:rPr lang="en-GB" sz="2400" dirty="0">
                <a:latin typeface="+mn-lt"/>
              </a:rPr>
              <a:t> − Repeat Rule 1 and Rule 2 until the queue is empty.</a:t>
            </a:r>
          </a:p>
          <a:p>
            <a:endParaRPr lang="en-GB" sz="2400" b="1" dirty="0">
              <a:latin typeface="+mn-lt"/>
            </a:endParaRPr>
          </a:p>
          <a:p>
            <a:endParaRPr lang="en-GB" sz="24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4065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sz="3200" dirty="0">
                <a:solidFill>
                  <a:srgbClr val="7E1B68"/>
                </a:solidFill>
                <a:latin typeface="Calibri"/>
              </a:rPr>
              <a:t>Graph Traversals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28343"/>
            <a:ext cx="89423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 smtClean="0">
                <a:solidFill>
                  <a:prstClr val="black"/>
                </a:solidFill>
                <a:latin typeface="Calibri"/>
              </a:rPr>
              <a:t>BFS (Breadth </a:t>
            </a:r>
            <a:r>
              <a:rPr lang="en-GB" sz="2800" b="1" dirty="0">
                <a:solidFill>
                  <a:prstClr val="black"/>
                </a:solidFill>
                <a:latin typeface="Calibri"/>
              </a:rPr>
              <a:t>First Search</a:t>
            </a:r>
            <a:r>
              <a:rPr lang="en-GB" sz="2800" b="1" dirty="0" smtClean="0">
                <a:solidFill>
                  <a:prstClr val="black"/>
                </a:solidFill>
                <a:latin typeface="Calibri"/>
              </a:rPr>
              <a:t>)</a:t>
            </a:r>
            <a:endParaRPr lang="en-GB" sz="2400" b="1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8194" name="Picture 2" descr="Breadth First Search Step O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100832"/>
            <a:ext cx="5867400" cy="346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77813" y="6019800"/>
            <a:ext cx="8942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https://www.tutorialspoint.com/data_structures_algorithms/breadth_first_traversal.htm</a:t>
            </a:r>
          </a:p>
        </p:txBody>
      </p:sp>
    </p:spTree>
    <p:extLst>
      <p:ext uri="{BB962C8B-B14F-4D97-AF65-F5344CB8AC3E}">
        <p14:creationId xmlns:p14="http://schemas.microsoft.com/office/powerpoint/2010/main" val="33028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sz="3200">
                <a:solidFill>
                  <a:srgbClr val="7E1B68"/>
                </a:solidFill>
                <a:latin typeface="Calibri"/>
              </a:rPr>
              <a:t>Graph Traversals</a:t>
            </a: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28343"/>
            <a:ext cx="8942387" cy="5201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 smtClean="0">
                <a:solidFill>
                  <a:prstClr val="black"/>
                </a:solidFill>
                <a:latin typeface="Calibri"/>
              </a:rPr>
              <a:t>DFS </a:t>
            </a:r>
            <a:r>
              <a:rPr lang="en-GB" sz="2800" b="1" dirty="0">
                <a:solidFill>
                  <a:prstClr val="black"/>
                </a:solidFill>
                <a:latin typeface="Calibri"/>
              </a:rPr>
              <a:t>(Depth First Search</a:t>
            </a:r>
            <a:r>
              <a:rPr lang="en-GB" sz="2800" b="1" dirty="0" smtClean="0">
                <a:solidFill>
                  <a:prstClr val="black"/>
                </a:solidFill>
                <a:latin typeface="Calibri"/>
              </a:rPr>
              <a:t>)</a:t>
            </a:r>
          </a:p>
          <a:p>
            <a:endParaRPr lang="en-GB" sz="2400" b="1" dirty="0">
              <a:solidFill>
                <a:prstClr val="black"/>
              </a:solidFill>
              <a:latin typeface="Calibri"/>
            </a:endParaRPr>
          </a:p>
          <a:p>
            <a:r>
              <a:rPr lang="en-GB" sz="2000" dirty="0">
                <a:latin typeface="+mn-lt"/>
              </a:rPr>
              <a:t>We use the following steps to implement DFS traversal</a:t>
            </a:r>
            <a:r>
              <a:rPr lang="en-GB" sz="2000" dirty="0" smtClean="0">
                <a:latin typeface="+mn-lt"/>
              </a:rPr>
              <a:t>...</a:t>
            </a:r>
          </a:p>
          <a:p>
            <a:endParaRPr lang="en-GB" sz="2000" dirty="0">
              <a:latin typeface="+mn-lt"/>
            </a:endParaRPr>
          </a:p>
          <a:p>
            <a:r>
              <a:rPr lang="en-GB" sz="2000" b="1" dirty="0">
                <a:latin typeface="+mn-lt"/>
              </a:rPr>
              <a:t>Step 1:</a:t>
            </a:r>
            <a:r>
              <a:rPr lang="en-GB" sz="2000" dirty="0">
                <a:latin typeface="+mn-lt"/>
              </a:rPr>
              <a:t> Define a Stack of size total number of vertices in the graph.</a:t>
            </a:r>
          </a:p>
          <a:p>
            <a:r>
              <a:rPr lang="en-GB" sz="2000" b="1" dirty="0">
                <a:latin typeface="+mn-lt"/>
              </a:rPr>
              <a:t>Step 2:</a:t>
            </a:r>
            <a:r>
              <a:rPr lang="en-GB" sz="2000" dirty="0">
                <a:latin typeface="+mn-lt"/>
              </a:rPr>
              <a:t> Select any vertex as </a:t>
            </a:r>
            <a:r>
              <a:rPr lang="en-GB" sz="2000" b="1" dirty="0">
                <a:latin typeface="+mn-lt"/>
              </a:rPr>
              <a:t>starting point</a:t>
            </a:r>
            <a:r>
              <a:rPr lang="en-GB" sz="2000" dirty="0">
                <a:latin typeface="+mn-lt"/>
              </a:rPr>
              <a:t> for traversal. Visit that vertex and push it on to the Stack.</a:t>
            </a:r>
          </a:p>
          <a:p>
            <a:r>
              <a:rPr lang="en-GB" sz="2000" b="1" dirty="0">
                <a:latin typeface="+mn-lt"/>
              </a:rPr>
              <a:t>Step 3:</a:t>
            </a:r>
            <a:r>
              <a:rPr lang="en-GB" sz="2000" dirty="0">
                <a:latin typeface="+mn-lt"/>
              </a:rPr>
              <a:t> Visit any one of the </a:t>
            </a:r>
            <a:r>
              <a:rPr lang="en-GB" sz="2000" b="1" dirty="0">
                <a:latin typeface="+mn-lt"/>
              </a:rPr>
              <a:t>adjacent</a:t>
            </a:r>
            <a:r>
              <a:rPr lang="en-GB" sz="2000" dirty="0">
                <a:latin typeface="+mn-lt"/>
              </a:rPr>
              <a:t> vertex of the </a:t>
            </a:r>
            <a:r>
              <a:rPr lang="en-GB" sz="2000" dirty="0" smtClean="0">
                <a:latin typeface="+mn-lt"/>
              </a:rPr>
              <a:t>vertex </a:t>
            </a:r>
            <a:r>
              <a:rPr lang="en-GB" sz="2000" dirty="0">
                <a:latin typeface="+mn-lt"/>
              </a:rPr>
              <a:t>which is at top of the stack which is not visited and push it on to the stack.</a:t>
            </a:r>
          </a:p>
          <a:p>
            <a:r>
              <a:rPr lang="en-GB" sz="2000" b="1" dirty="0">
                <a:latin typeface="+mn-lt"/>
              </a:rPr>
              <a:t>Step 4:</a:t>
            </a:r>
            <a:r>
              <a:rPr lang="en-GB" sz="2000" dirty="0">
                <a:latin typeface="+mn-lt"/>
              </a:rPr>
              <a:t> Repeat step 3 until there are no new vertex to be visit from the vertex on top of the stack.</a:t>
            </a:r>
          </a:p>
          <a:p>
            <a:r>
              <a:rPr lang="en-GB" sz="2000" b="1" dirty="0">
                <a:latin typeface="+mn-lt"/>
              </a:rPr>
              <a:t>Step 5:</a:t>
            </a:r>
            <a:r>
              <a:rPr lang="en-GB" sz="2000" dirty="0">
                <a:latin typeface="+mn-lt"/>
              </a:rPr>
              <a:t> When there is no new vertex to be visit then use </a:t>
            </a:r>
            <a:r>
              <a:rPr lang="en-GB" sz="2000" b="1" dirty="0">
                <a:latin typeface="+mn-lt"/>
              </a:rPr>
              <a:t>back tracking</a:t>
            </a:r>
            <a:r>
              <a:rPr lang="en-GB" sz="2000" dirty="0">
                <a:latin typeface="+mn-lt"/>
              </a:rPr>
              <a:t> and pop one vertex from the stack.</a:t>
            </a:r>
          </a:p>
          <a:p>
            <a:r>
              <a:rPr lang="en-GB" sz="2000" b="1" dirty="0">
                <a:latin typeface="+mn-lt"/>
              </a:rPr>
              <a:t>Step 6:</a:t>
            </a:r>
            <a:r>
              <a:rPr lang="en-GB" sz="2000" dirty="0">
                <a:latin typeface="+mn-lt"/>
              </a:rPr>
              <a:t> Repeat steps 3, 4 and 5 until stack becomes Empty.</a:t>
            </a:r>
          </a:p>
          <a:p>
            <a:r>
              <a:rPr lang="en-GB" sz="2000" b="1" dirty="0">
                <a:latin typeface="+mn-lt"/>
              </a:rPr>
              <a:t>Step 7:</a:t>
            </a:r>
            <a:r>
              <a:rPr lang="en-GB" sz="2000" dirty="0">
                <a:latin typeface="+mn-lt"/>
              </a:rPr>
              <a:t> When stack becomes Empty, then produce final spanning tree by removing unused edges from the graph</a:t>
            </a:r>
          </a:p>
        </p:txBody>
      </p:sp>
    </p:spTree>
    <p:extLst>
      <p:ext uri="{BB962C8B-B14F-4D97-AF65-F5344CB8AC3E}">
        <p14:creationId xmlns:p14="http://schemas.microsoft.com/office/powerpoint/2010/main" val="273802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sz="3200">
                <a:solidFill>
                  <a:srgbClr val="7E1B68"/>
                </a:solidFill>
                <a:latin typeface="Calibri"/>
              </a:rPr>
              <a:t>Graph Traversals</a:t>
            </a: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28343"/>
            <a:ext cx="894238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 smtClean="0">
                <a:solidFill>
                  <a:prstClr val="black"/>
                </a:solidFill>
                <a:latin typeface="Calibri"/>
              </a:rPr>
              <a:t>DFS </a:t>
            </a:r>
            <a:r>
              <a:rPr lang="en-GB" sz="2800" b="1" dirty="0">
                <a:solidFill>
                  <a:prstClr val="black"/>
                </a:solidFill>
                <a:latin typeface="Calibri"/>
              </a:rPr>
              <a:t>(Depth First Search</a:t>
            </a:r>
            <a:r>
              <a:rPr lang="en-GB" sz="2800" b="1" dirty="0" smtClean="0">
                <a:solidFill>
                  <a:prstClr val="black"/>
                </a:solidFill>
                <a:latin typeface="Calibri"/>
              </a:rPr>
              <a:t>)</a:t>
            </a:r>
          </a:p>
          <a:p>
            <a:endParaRPr lang="en-GB" sz="2400" b="1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057400"/>
            <a:ext cx="8045973" cy="35069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929606" y="6019800"/>
            <a:ext cx="59189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http://btechsmartclass.com/DS/U3_T11.html</a:t>
            </a:r>
          </a:p>
        </p:txBody>
      </p:sp>
    </p:spTree>
    <p:extLst>
      <p:ext uri="{BB962C8B-B14F-4D97-AF65-F5344CB8AC3E}">
        <p14:creationId xmlns:p14="http://schemas.microsoft.com/office/powerpoint/2010/main" val="45854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GB" sz="3200" dirty="0">
                <a:solidFill>
                  <a:srgbClr val="7E1B68"/>
                </a:solidFill>
                <a:latin typeface="+mn-lt"/>
              </a:rPr>
              <a:t>Graph </a:t>
            </a:r>
            <a:r>
              <a:rPr lang="en-GB" sz="3200" dirty="0" smtClean="0">
                <a:solidFill>
                  <a:srgbClr val="7E1B68"/>
                </a:solidFill>
                <a:latin typeface="+mn-lt"/>
              </a:rPr>
              <a:t>Traversals</a:t>
            </a:r>
            <a:endParaRPr lang="en-GB" sz="3200" dirty="0">
              <a:solidFill>
                <a:srgbClr val="7E1B68"/>
              </a:solidFill>
              <a:latin typeface="+mn-lt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>
              <a:solidFill>
                <a:srgbClr val="7E1B68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28343"/>
            <a:ext cx="8942387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 smtClean="0">
                <a:latin typeface="+mn-lt"/>
              </a:rPr>
              <a:t>BFS (Breadth </a:t>
            </a:r>
            <a:r>
              <a:rPr lang="en-GB" sz="2800" b="1" dirty="0">
                <a:latin typeface="+mn-lt"/>
              </a:rPr>
              <a:t>First Search</a:t>
            </a:r>
            <a:r>
              <a:rPr lang="en-GB" sz="2800" b="1" dirty="0" smtClean="0">
                <a:latin typeface="+mn-lt"/>
              </a:rPr>
              <a:t>)</a:t>
            </a:r>
          </a:p>
          <a:p>
            <a:endParaRPr lang="en-GB" sz="2400" b="1" dirty="0">
              <a:latin typeface="+mn-lt"/>
            </a:endParaRPr>
          </a:p>
          <a:p>
            <a:r>
              <a:rPr lang="en-GB" sz="2400" dirty="0">
                <a:latin typeface="+mn-lt"/>
              </a:rPr>
              <a:t>We use the following steps to implement BFS traversal</a:t>
            </a:r>
            <a:r>
              <a:rPr lang="en-GB" sz="2400" dirty="0" smtClean="0">
                <a:latin typeface="+mn-lt"/>
              </a:rPr>
              <a:t>...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b="1" dirty="0">
                <a:latin typeface="+mn-lt"/>
              </a:rPr>
              <a:t>Step 1:</a:t>
            </a:r>
            <a:r>
              <a:rPr lang="en-GB" sz="2400" dirty="0">
                <a:latin typeface="+mn-lt"/>
              </a:rPr>
              <a:t> Define a Queue of size total number of vertices in the graph.</a:t>
            </a:r>
          </a:p>
          <a:p>
            <a:r>
              <a:rPr lang="en-GB" sz="2400" b="1" dirty="0">
                <a:latin typeface="+mn-lt"/>
              </a:rPr>
              <a:t>Step 2:</a:t>
            </a:r>
            <a:r>
              <a:rPr lang="en-GB" sz="2400" dirty="0">
                <a:latin typeface="+mn-lt"/>
              </a:rPr>
              <a:t> Select any vertex as </a:t>
            </a:r>
            <a:r>
              <a:rPr lang="en-GB" sz="2400" b="1" dirty="0">
                <a:latin typeface="+mn-lt"/>
              </a:rPr>
              <a:t>starting point</a:t>
            </a:r>
            <a:r>
              <a:rPr lang="en-GB" sz="2400" dirty="0">
                <a:latin typeface="+mn-lt"/>
              </a:rPr>
              <a:t> for traversal. Visit that vertex and insert it into the Queue.</a:t>
            </a:r>
          </a:p>
          <a:p>
            <a:r>
              <a:rPr lang="en-GB" sz="2400" b="1" dirty="0">
                <a:latin typeface="+mn-lt"/>
              </a:rPr>
              <a:t>Step 3:</a:t>
            </a:r>
            <a:r>
              <a:rPr lang="en-GB" sz="2400" dirty="0">
                <a:latin typeface="+mn-lt"/>
              </a:rPr>
              <a:t> Visit all the </a:t>
            </a:r>
            <a:r>
              <a:rPr lang="en-GB" sz="2400" b="1" dirty="0">
                <a:latin typeface="+mn-lt"/>
              </a:rPr>
              <a:t>adjacent</a:t>
            </a:r>
            <a:r>
              <a:rPr lang="en-GB" sz="2400" dirty="0">
                <a:latin typeface="+mn-lt"/>
              </a:rPr>
              <a:t> vertices of the </a:t>
            </a:r>
            <a:r>
              <a:rPr lang="en-GB" sz="2400" dirty="0" smtClean="0">
                <a:latin typeface="+mn-lt"/>
              </a:rPr>
              <a:t>vertex </a:t>
            </a:r>
            <a:r>
              <a:rPr lang="en-GB" sz="2400" dirty="0">
                <a:latin typeface="+mn-lt"/>
              </a:rPr>
              <a:t>which is at front of the Queue which is not visited and insert them into the Queue.</a:t>
            </a:r>
          </a:p>
          <a:p>
            <a:r>
              <a:rPr lang="en-GB" sz="2400" b="1" dirty="0">
                <a:latin typeface="+mn-lt"/>
              </a:rPr>
              <a:t>Step 4:</a:t>
            </a:r>
            <a:r>
              <a:rPr lang="en-GB" sz="2400" dirty="0">
                <a:latin typeface="+mn-lt"/>
              </a:rPr>
              <a:t> When there is no new vertex to be visit from the vertex at front of the Queue then delete that vertex from the Queue.</a:t>
            </a:r>
          </a:p>
          <a:p>
            <a:r>
              <a:rPr lang="en-GB" sz="2400" b="1" dirty="0">
                <a:latin typeface="+mn-lt"/>
              </a:rPr>
              <a:t>Step 5:</a:t>
            </a:r>
            <a:r>
              <a:rPr lang="en-GB" sz="2400" dirty="0">
                <a:latin typeface="+mn-lt"/>
              </a:rPr>
              <a:t> Repeat step 3 and 4 until queue becomes empty.</a:t>
            </a:r>
          </a:p>
          <a:p>
            <a:r>
              <a:rPr lang="en-GB" sz="2400" b="1" dirty="0">
                <a:latin typeface="+mn-lt"/>
              </a:rPr>
              <a:t>Step 6:</a:t>
            </a:r>
            <a:r>
              <a:rPr lang="en-GB" sz="2400" dirty="0">
                <a:latin typeface="+mn-lt"/>
              </a:rPr>
              <a:t> When queue becomes Empty, then produce final spanning tree by removing unused edges from the graph</a:t>
            </a:r>
          </a:p>
          <a:p>
            <a:endParaRPr lang="en-GB" sz="2400" b="1" dirty="0">
              <a:latin typeface="+mn-lt"/>
            </a:endParaRPr>
          </a:p>
          <a:p>
            <a:endParaRPr lang="en-GB" sz="24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241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GB" sz="3200" dirty="0">
                <a:solidFill>
                  <a:srgbClr val="7E1B68"/>
                </a:solidFill>
                <a:latin typeface="+mn-lt"/>
              </a:rPr>
              <a:t>Graph </a:t>
            </a:r>
            <a:r>
              <a:rPr lang="en-GB" sz="3200" dirty="0" smtClean="0">
                <a:solidFill>
                  <a:srgbClr val="7E1B68"/>
                </a:solidFill>
                <a:latin typeface="+mn-lt"/>
              </a:rPr>
              <a:t>Traversals</a:t>
            </a:r>
            <a:endParaRPr lang="en-GB" sz="3200" dirty="0">
              <a:solidFill>
                <a:srgbClr val="7E1B68"/>
              </a:solidFill>
              <a:latin typeface="+mn-lt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1800" dirty="0">
              <a:solidFill>
                <a:srgbClr val="7E1B68"/>
              </a:solidFill>
              <a:latin typeface="+mn-lt"/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28343"/>
            <a:ext cx="894238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 smtClean="0">
                <a:latin typeface="+mn-lt"/>
              </a:rPr>
              <a:t>BFS (Breadth </a:t>
            </a:r>
            <a:r>
              <a:rPr lang="en-GB" sz="2800" b="1" dirty="0">
                <a:latin typeface="+mn-lt"/>
              </a:rPr>
              <a:t>First Search</a:t>
            </a:r>
            <a:r>
              <a:rPr lang="en-GB" sz="2800" b="1" dirty="0" smtClean="0">
                <a:latin typeface="+mn-lt"/>
              </a:rPr>
              <a:t>)</a:t>
            </a:r>
          </a:p>
          <a:p>
            <a:endParaRPr lang="en-GB" sz="2400" b="1" dirty="0">
              <a:latin typeface="+mn-lt"/>
            </a:endParaRPr>
          </a:p>
          <a:p>
            <a:endParaRPr lang="en-GB" sz="2400" b="1" dirty="0">
              <a:latin typeface="+mn-lt"/>
            </a:endParaRPr>
          </a:p>
          <a:p>
            <a:endParaRPr lang="en-GB" sz="2400" b="1" dirty="0">
              <a:latin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057400"/>
            <a:ext cx="8045973" cy="350696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57400" y="5943600"/>
            <a:ext cx="502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http://btechsmartclass.com/DS/U3_T11.html</a:t>
            </a:r>
          </a:p>
        </p:txBody>
      </p:sp>
    </p:spTree>
    <p:extLst>
      <p:ext uri="{BB962C8B-B14F-4D97-AF65-F5344CB8AC3E}">
        <p14:creationId xmlns:p14="http://schemas.microsoft.com/office/powerpoint/2010/main" val="288565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 dirty="0" smtClean="0">
                <a:solidFill>
                  <a:srgbClr val="7E1B68"/>
                </a:solidFill>
              </a:rPr>
              <a:t>Graph</a:t>
            </a:r>
            <a:endParaRPr lang="en-US" sz="3200" dirty="0">
              <a:solidFill>
                <a:srgbClr val="7E1B68"/>
              </a:solidFill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143000"/>
            <a:ext cx="8942387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latin typeface="+mn-lt"/>
              </a:rPr>
              <a:t>Example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>
                <a:latin typeface="+mn-lt"/>
              </a:rPr>
              <a:t>The following is a graph with </a:t>
            </a:r>
            <a:r>
              <a:rPr lang="en-GB" sz="2400" b="1" dirty="0">
                <a:latin typeface="+mn-lt"/>
              </a:rPr>
              <a:t>5 vertices </a:t>
            </a:r>
            <a:r>
              <a:rPr lang="en-GB" sz="2400" dirty="0">
                <a:latin typeface="+mn-lt"/>
              </a:rPr>
              <a:t>and </a:t>
            </a:r>
            <a:r>
              <a:rPr lang="en-GB" sz="2400" b="1" dirty="0">
                <a:latin typeface="+mn-lt"/>
              </a:rPr>
              <a:t>6 edges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>
                <a:latin typeface="+mn-lt"/>
              </a:rPr>
              <a:t>This graph </a:t>
            </a:r>
            <a:r>
              <a:rPr lang="en-GB" sz="2400" b="1" dirty="0">
                <a:latin typeface="+mn-lt"/>
              </a:rPr>
              <a:t>G</a:t>
            </a:r>
            <a:r>
              <a:rPr lang="en-GB" sz="2400" dirty="0">
                <a:latin typeface="+mn-lt"/>
              </a:rPr>
              <a:t> can be defined as </a:t>
            </a:r>
            <a:r>
              <a:rPr lang="en-GB" sz="2400" b="1" dirty="0">
                <a:latin typeface="+mn-lt"/>
              </a:rPr>
              <a:t>G = ( V , E </a:t>
            </a:r>
            <a:r>
              <a:rPr lang="en-GB" sz="2400" b="1" dirty="0" smtClean="0">
                <a:latin typeface="+mn-lt"/>
              </a:rPr>
              <a:t>)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000" dirty="0">
                <a:latin typeface="+mn-lt"/>
              </a:rPr>
              <a:t>Where </a:t>
            </a:r>
            <a:r>
              <a:rPr lang="en-GB" sz="2000" b="1" dirty="0">
                <a:latin typeface="+mn-lt"/>
              </a:rPr>
              <a:t>V = {A,B,C,D,E} </a:t>
            </a:r>
            <a:r>
              <a:rPr lang="en-GB" sz="2000" dirty="0">
                <a:latin typeface="+mn-lt"/>
              </a:rPr>
              <a:t>and </a:t>
            </a:r>
            <a:r>
              <a:rPr lang="en-GB" sz="2000" b="1" dirty="0">
                <a:latin typeface="+mn-lt"/>
              </a:rPr>
              <a:t>E = {(A,B),(A,C)(A,D),(B,D),(C,D),(B,E),(E,D)}.</a:t>
            </a:r>
          </a:p>
          <a:p>
            <a:endParaRPr lang="en-GB" sz="2400" dirty="0">
              <a:latin typeface="+mn-lt"/>
            </a:endParaRPr>
          </a:p>
        </p:txBody>
      </p:sp>
      <p:pic>
        <p:nvPicPr>
          <p:cNvPr id="1028" name="Picture 4" descr="http://btechsmartclass.com/DS/images/Graph%2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67200"/>
            <a:ext cx="91440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047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+mn-lt"/>
              </a:rPr>
              <a:t>Graph Terminology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+mn-lt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1447800"/>
            <a:ext cx="894238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+mn-lt"/>
              </a:rPr>
              <a:t>Vertex (node)</a:t>
            </a:r>
            <a:endParaRPr lang="en-GB" sz="2400" b="1" dirty="0">
              <a:latin typeface="+mn-lt"/>
            </a:endParaRPr>
          </a:p>
          <a:p>
            <a:endParaRPr lang="en-GB" sz="2400" dirty="0">
              <a:latin typeface="+mn-lt"/>
            </a:endParaRPr>
          </a:p>
          <a:p>
            <a:r>
              <a:rPr lang="en-GB" sz="2400" dirty="0">
                <a:latin typeface="+mn-lt"/>
              </a:rPr>
              <a:t>A individual data element of a graph is called as Vertex. Vertex is also known as node. In </a:t>
            </a:r>
            <a:r>
              <a:rPr lang="en-GB" sz="2400" dirty="0" smtClean="0">
                <a:latin typeface="+mn-lt"/>
              </a:rPr>
              <a:t>given graph</a:t>
            </a:r>
            <a:r>
              <a:rPr lang="en-GB" sz="2400" dirty="0">
                <a:latin typeface="+mn-lt"/>
              </a:rPr>
              <a:t>, A, B, C, D &amp; E are known as vertices.</a:t>
            </a:r>
            <a:endParaRPr lang="en-US" sz="2400" dirty="0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93" y="3380128"/>
            <a:ext cx="9144793" cy="238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852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>
                <a:solidFill>
                  <a:srgbClr val="7E1B68"/>
                </a:solidFill>
                <a:latin typeface="Calibri"/>
              </a:rPr>
              <a:t>Graph Terminology</a:t>
            </a: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1613" y="1089422"/>
            <a:ext cx="8942387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latin typeface="+mn-lt"/>
              </a:rPr>
              <a:t>Edge</a:t>
            </a:r>
            <a:endParaRPr lang="en-GB" sz="2200" b="1" dirty="0">
              <a:latin typeface="+mn-lt"/>
            </a:endParaRPr>
          </a:p>
          <a:p>
            <a:pPr algn="just"/>
            <a:r>
              <a:rPr lang="en-GB" sz="2200" dirty="0">
                <a:solidFill>
                  <a:srgbClr val="000000"/>
                </a:solidFill>
                <a:latin typeface="+mn-lt"/>
              </a:rPr>
              <a:t>An edge is a connecting link between two vertices. </a:t>
            </a:r>
            <a:r>
              <a:rPr lang="en-GB" sz="2200" b="1" dirty="0">
                <a:solidFill>
                  <a:srgbClr val="000000"/>
                </a:solidFill>
                <a:latin typeface="+mn-lt"/>
              </a:rPr>
              <a:t>Edge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 is also known as </a:t>
            </a:r>
            <a:r>
              <a:rPr lang="en-GB" sz="2200" b="1" dirty="0">
                <a:solidFill>
                  <a:srgbClr val="000000"/>
                </a:solidFill>
                <a:latin typeface="+mn-lt"/>
              </a:rPr>
              <a:t>Arc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. An edge is represented as </a:t>
            </a:r>
            <a:r>
              <a:rPr lang="en-GB" sz="2200" b="1" dirty="0">
                <a:solidFill>
                  <a:srgbClr val="000000"/>
                </a:solidFill>
                <a:latin typeface="+mn-lt"/>
              </a:rPr>
              <a:t>(</a:t>
            </a:r>
            <a:r>
              <a:rPr lang="en-GB" sz="2200" b="1" dirty="0" err="1">
                <a:solidFill>
                  <a:srgbClr val="000000"/>
                </a:solidFill>
                <a:latin typeface="+mn-lt"/>
              </a:rPr>
              <a:t>startingVertex</a:t>
            </a:r>
            <a:r>
              <a:rPr lang="en-GB" sz="2200" b="1" dirty="0">
                <a:solidFill>
                  <a:srgbClr val="000000"/>
                </a:solidFill>
                <a:latin typeface="+mn-lt"/>
              </a:rPr>
              <a:t>, </a:t>
            </a:r>
            <a:r>
              <a:rPr lang="en-GB" sz="2200" b="1" dirty="0" err="1">
                <a:solidFill>
                  <a:srgbClr val="000000"/>
                </a:solidFill>
                <a:latin typeface="+mn-lt"/>
              </a:rPr>
              <a:t>endingVertex</a:t>
            </a:r>
            <a:r>
              <a:rPr lang="en-GB" sz="2200" b="1" dirty="0">
                <a:solidFill>
                  <a:srgbClr val="000000"/>
                </a:solidFill>
                <a:latin typeface="+mn-lt"/>
              </a:rPr>
              <a:t>). 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For example, in above graph, the link between vertices A and B is represented as (A,B). </a:t>
            </a:r>
            <a:endParaRPr lang="en-GB" sz="2200" dirty="0" smtClean="0">
              <a:solidFill>
                <a:srgbClr val="000000"/>
              </a:solidFill>
              <a:latin typeface="+mn-lt"/>
            </a:endParaRPr>
          </a:p>
          <a:p>
            <a:pPr algn="just"/>
            <a:endParaRPr lang="en-GB" sz="2200" dirty="0">
              <a:solidFill>
                <a:srgbClr val="000000"/>
              </a:solidFill>
              <a:latin typeface="+mn-lt"/>
            </a:endParaRPr>
          </a:p>
          <a:p>
            <a:pPr algn="just"/>
            <a:r>
              <a:rPr lang="en-GB" sz="2200" dirty="0" smtClean="0">
                <a:solidFill>
                  <a:srgbClr val="000000"/>
                </a:solidFill>
                <a:latin typeface="+mn-lt"/>
              </a:rPr>
              <a:t>Edges 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are three types</a:t>
            </a:r>
            <a:r>
              <a:rPr lang="en-GB" sz="2200" dirty="0" smtClean="0">
                <a:solidFill>
                  <a:srgbClr val="000000"/>
                </a:solidFill>
                <a:latin typeface="+mn-lt"/>
              </a:rPr>
              <a:t>.</a:t>
            </a:r>
          </a:p>
          <a:p>
            <a:pPr algn="just"/>
            <a:endParaRPr lang="en-GB" sz="2200" dirty="0">
              <a:solidFill>
                <a:srgbClr val="000000"/>
              </a:solidFill>
              <a:latin typeface="+mn-lt"/>
            </a:endParaRPr>
          </a:p>
          <a:p>
            <a:pPr>
              <a:buFont typeface="+mj-lt"/>
              <a:buAutoNum type="arabicPeriod"/>
            </a:pPr>
            <a:r>
              <a:rPr lang="en-GB" sz="2200" b="1" dirty="0">
                <a:solidFill>
                  <a:srgbClr val="009933"/>
                </a:solidFill>
                <a:latin typeface="+mn-lt"/>
              </a:rPr>
              <a:t>Undirected Edge - 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An undirected </a:t>
            </a:r>
            <a:r>
              <a:rPr lang="en-GB" sz="2200" dirty="0" smtClean="0">
                <a:solidFill>
                  <a:srgbClr val="000000"/>
                </a:solidFill>
                <a:latin typeface="+mn-lt"/>
              </a:rPr>
              <a:t>edge 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is a bidirectional edge. If there is a undirected edge between vertices A and B then edge (A , B) is equal to edge (B , A</a:t>
            </a:r>
            <a:r>
              <a:rPr lang="en-GB" sz="2200" dirty="0" smtClean="0">
                <a:solidFill>
                  <a:srgbClr val="000000"/>
                </a:solidFill>
                <a:latin typeface="+mn-lt"/>
              </a:rPr>
              <a:t>).</a:t>
            </a:r>
          </a:p>
          <a:p>
            <a:pPr>
              <a:buFont typeface="+mj-lt"/>
              <a:buAutoNum type="arabicPeriod"/>
            </a:pPr>
            <a:endParaRPr lang="en-GB" sz="2200" dirty="0">
              <a:solidFill>
                <a:srgbClr val="000000"/>
              </a:solidFill>
              <a:latin typeface="+mn-lt"/>
            </a:endParaRPr>
          </a:p>
          <a:p>
            <a:pPr>
              <a:buFont typeface="+mj-lt"/>
              <a:buAutoNum type="arabicPeriod"/>
            </a:pPr>
            <a:r>
              <a:rPr lang="en-GB" sz="2200" b="1" dirty="0">
                <a:solidFill>
                  <a:srgbClr val="009933"/>
                </a:solidFill>
                <a:latin typeface="+mn-lt"/>
              </a:rPr>
              <a:t>Directed Edge - 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A directed </a:t>
            </a:r>
            <a:r>
              <a:rPr lang="en-GB" sz="2200" dirty="0" smtClean="0">
                <a:solidFill>
                  <a:srgbClr val="000000"/>
                </a:solidFill>
                <a:latin typeface="+mn-lt"/>
              </a:rPr>
              <a:t>edge 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is a unidirectional edge. If there is a directed edge between vertices A and B then edge (A , B) is not equal to edge (B , A</a:t>
            </a:r>
            <a:r>
              <a:rPr lang="en-GB" sz="2200" dirty="0" smtClean="0">
                <a:solidFill>
                  <a:srgbClr val="000000"/>
                </a:solidFill>
                <a:latin typeface="+mn-lt"/>
              </a:rPr>
              <a:t>).</a:t>
            </a:r>
          </a:p>
          <a:p>
            <a:pPr>
              <a:buFont typeface="+mj-lt"/>
              <a:buAutoNum type="arabicPeriod"/>
            </a:pPr>
            <a:endParaRPr lang="en-GB" sz="2200" dirty="0">
              <a:solidFill>
                <a:srgbClr val="000000"/>
              </a:solidFill>
              <a:latin typeface="+mn-lt"/>
            </a:endParaRPr>
          </a:p>
          <a:p>
            <a:pPr>
              <a:buFont typeface="+mj-lt"/>
              <a:buAutoNum type="arabicPeriod"/>
            </a:pPr>
            <a:r>
              <a:rPr lang="en-GB" sz="2200" b="1" dirty="0">
                <a:solidFill>
                  <a:srgbClr val="009933"/>
                </a:solidFill>
                <a:latin typeface="+mn-lt"/>
              </a:rPr>
              <a:t>Weighted Edge - 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A weighted </a:t>
            </a:r>
            <a:r>
              <a:rPr lang="en-GB" sz="2200" dirty="0" smtClean="0">
                <a:solidFill>
                  <a:srgbClr val="000000"/>
                </a:solidFill>
                <a:latin typeface="+mn-lt"/>
              </a:rPr>
              <a:t>edge </a:t>
            </a:r>
            <a:r>
              <a:rPr lang="en-GB" sz="2200" dirty="0">
                <a:solidFill>
                  <a:srgbClr val="000000"/>
                </a:solidFill>
                <a:latin typeface="+mn-lt"/>
              </a:rPr>
              <a:t>is an edge with cost on it.</a:t>
            </a:r>
            <a:endParaRPr lang="en-GB" sz="2200" b="0" i="0" dirty="0">
              <a:solidFill>
                <a:srgbClr val="000000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5546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>
                <a:solidFill>
                  <a:srgbClr val="7E1B68"/>
                </a:solidFill>
                <a:latin typeface="Calibri"/>
              </a:rPr>
              <a:t>Graph Terminology</a:t>
            </a: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1287482"/>
            <a:ext cx="894238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rgbClr val="FF0066"/>
                </a:solidFill>
                <a:latin typeface="+mn-lt"/>
              </a:rPr>
              <a:t>Undirected Graph</a:t>
            </a:r>
          </a:p>
          <a:p>
            <a:pPr algn="just"/>
            <a:r>
              <a:rPr lang="en-GB" sz="2400" dirty="0">
                <a:solidFill>
                  <a:srgbClr val="000000"/>
                </a:solidFill>
                <a:latin typeface="+mn-lt"/>
              </a:rPr>
              <a:t>A graph with only undirected edges is said to be undirected graph</a:t>
            </a:r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.</a:t>
            </a:r>
          </a:p>
          <a:p>
            <a:pPr algn="just"/>
            <a:endParaRPr lang="en-GB" sz="2400" dirty="0">
              <a:solidFill>
                <a:srgbClr val="000000"/>
              </a:solidFill>
              <a:latin typeface="+mn-lt"/>
            </a:endParaRPr>
          </a:p>
          <a:p>
            <a:r>
              <a:rPr lang="en-GB" sz="2400" b="1" dirty="0">
                <a:solidFill>
                  <a:srgbClr val="FF0066"/>
                </a:solidFill>
                <a:latin typeface="+mn-lt"/>
              </a:rPr>
              <a:t>Directed Graph</a:t>
            </a:r>
          </a:p>
          <a:p>
            <a:pPr algn="just"/>
            <a:r>
              <a:rPr lang="en-GB" sz="2400" dirty="0">
                <a:solidFill>
                  <a:srgbClr val="000000"/>
                </a:solidFill>
                <a:latin typeface="+mn-lt"/>
              </a:rPr>
              <a:t>A graph with only directed edges is said to be directed graph</a:t>
            </a:r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.</a:t>
            </a:r>
          </a:p>
          <a:p>
            <a:pPr algn="just"/>
            <a:endParaRPr lang="en-GB" sz="2400" dirty="0">
              <a:solidFill>
                <a:srgbClr val="000000"/>
              </a:solidFill>
              <a:latin typeface="+mn-lt"/>
            </a:endParaRPr>
          </a:p>
          <a:p>
            <a:r>
              <a:rPr lang="en-GB" sz="2400" b="1" dirty="0">
                <a:solidFill>
                  <a:srgbClr val="FF0066"/>
                </a:solidFill>
                <a:latin typeface="+mn-lt"/>
              </a:rPr>
              <a:t>Mixed Graph</a:t>
            </a:r>
          </a:p>
          <a:p>
            <a:pPr algn="just"/>
            <a:r>
              <a:rPr lang="en-GB" sz="2400" dirty="0">
                <a:solidFill>
                  <a:srgbClr val="000000"/>
                </a:solidFill>
                <a:latin typeface="+mn-lt"/>
              </a:rPr>
              <a:t>A graph with undirected and directed edges is said to be mixed graph</a:t>
            </a:r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.</a:t>
            </a:r>
            <a:endParaRPr lang="en-GB" sz="2400" dirty="0">
              <a:solidFill>
                <a:srgbClr val="000000"/>
              </a:solidFill>
              <a:latin typeface="+mn-lt"/>
            </a:endParaRPr>
          </a:p>
          <a:p>
            <a:pPr algn="just"/>
            <a:endParaRPr lang="en-GB" sz="2400" dirty="0">
              <a:solidFill>
                <a:srgbClr val="000000"/>
              </a:solidFill>
              <a:latin typeface="+mn-lt"/>
            </a:endParaRPr>
          </a:p>
          <a:p>
            <a:r>
              <a:rPr lang="en-GB" sz="2400" b="1" dirty="0" smtClean="0">
                <a:solidFill>
                  <a:srgbClr val="FF0066"/>
                </a:solidFill>
                <a:latin typeface="+mn-lt"/>
              </a:rPr>
              <a:t>Origin and Destination</a:t>
            </a:r>
            <a:endParaRPr lang="en-GB" sz="2400" b="1" dirty="0">
              <a:solidFill>
                <a:srgbClr val="FF0066"/>
              </a:solidFill>
              <a:latin typeface="+mn-lt"/>
            </a:endParaRPr>
          </a:p>
          <a:p>
            <a:pPr algn="just"/>
            <a:r>
              <a:rPr lang="en-GB" sz="2400" dirty="0" smtClean="0">
                <a:solidFill>
                  <a:srgbClr val="000000"/>
                </a:solidFill>
                <a:latin typeface="+mn-lt"/>
              </a:rPr>
              <a:t>If </a:t>
            </a:r>
            <a:r>
              <a:rPr lang="en-GB" sz="2400" dirty="0">
                <a:solidFill>
                  <a:srgbClr val="000000"/>
                </a:solidFill>
                <a:latin typeface="+mn-lt"/>
              </a:rPr>
              <a:t>an edge is directed, its first endpoint is said to be origin of it and the other endpoint is said to be the destination of the edge.</a:t>
            </a:r>
            <a:endParaRPr lang="en-GB" sz="2400" b="0" i="0" dirty="0">
              <a:solidFill>
                <a:srgbClr val="000000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89473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>
                <a:solidFill>
                  <a:srgbClr val="7E1B68"/>
                </a:solidFill>
                <a:latin typeface="Calibri"/>
              </a:rPr>
              <a:t>Graph Terminology</a:t>
            </a: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1372612"/>
            <a:ext cx="894238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latin typeface="+mn-lt"/>
              </a:rPr>
              <a:t>Adjacent</a:t>
            </a:r>
          </a:p>
          <a:p>
            <a:r>
              <a:rPr lang="en-GB" sz="2400" dirty="0">
                <a:latin typeface="+mn-lt"/>
              </a:rPr>
              <a:t>If there is an edge between vertices A and B then both A and B are said to be adjacent. 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b="1" dirty="0">
                <a:latin typeface="+mn-lt"/>
              </a:rPr>
              <a:t>Incident</a:t>
            </a:r>
          </a:p>
          <a:p>
            <a:r>
              <a:rPr lang="en-GB" sz="2400" dirty="0">
                <a:latin typeface="+mn-lt"/>
              </a:rPr>
              <a:t>An edge is said to be incident on a vertex if the vertex is one of the endpoints of that edge</a:t>
            </a:r>
            <a:r>
              <a:rPr lang="en-GB" sz="2400" dirty="0" smtClean="0">
                <a:latin typeface="+mn-lt"/>
              </a:rPr>
              <a:t>.</a:t>
            </a:r>
            <a:r>
              <a:rPr lang="en-GB" sz="2400" b="1" dirty="0">
                <a:solidFill>
                  <a:srgbClr val="FF0066"/>
                </a:solidFill>
                <a:latin typeface="Trebuchet MS" panose="020B0603020202020204" pitchFamily="34" charset="0"/>
              </a:rPr>
              <a:t> </a:t>
            </a:r>
            <a:endParaRPr lang="en-GB" sz="2400" b="1" dirty="0" smtClean="0">
              <a:solidFill>
                <a:srgbClr val="FF0066"/>
              </a:solidFill>
              <a:latin typeface="Trebuchet MS" panose="020B0603020202020204" pitchFamily="34" charset="0"/>
            </a:endParaRPr>
          </a:p>
          <a:p>
            <a:endParaRPr lang="en-GB" sz="2400" b="1" dirty="0">
              <a:solidFill>
                <a:srgbClr val="FF0066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321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Calibri"/>
              </a:rPr>
              <a:t>Graph Terminology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1287482"/>
            <a:ext cx="894238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rgbClr val="FF0066"/>
                </a:solidFill>
                <a:latin typeface="Trebuchet MS" panose="020B0603020202020204" pitchFamily="34" charset="0"/>
              </a:rPr>
              <a:t>Degree</a:t>
            </a:r>
          </a:p>
          <a:p>
            <a:pPr algn="just"/>
            <a:r>
              <a:rPr lang="en-GB" sz="2400" dirty="0">
                <a:solidFill>
                  <a:srgbClr val="000000"/>
                </a:solidFill>
                <a:latin typeface="Trebuchet MS" panose="020B0603020202020204" pitchFamily="34" charset="0"/>
              </a:rPr>
              <a:t>Total number of edges connected to a vertex is said to be degree of that vertex</a:t>
            </a:r>
            <a:r>
              <a:rPr lang="en-GB" sz="2400" dirty="0" smtClean="0">
                <a:solidFill>
                  <a:srgbClr val="000000"/>
                </a:solidFill>
                <a:latin typeface="Trebuchet MS" panose="020B0603020202020204" pitchFamily="34" charset="0"/>
              </a:rPr>
              <a:t>.</a:t>
            </a:r>
          </a:p>
          <a:p>
            <a:pPr algn="just"/>
            <a:endParaRPr lang="en-GB" sz="240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r>
              <a:rPr lang="en-GB" sz="2400" b="1" dirty="0" err="1">
                <a:solidFill>
                  <a:srgbClr val="FF0066"/>
                </a:solidFill>
                <a:latin typeface="Trebuchet MS" panose="020B0603020202020204" pitchFamily="34" charset="0"/>
              </a:rPr>
              <a:t>Indegree</a:t>
            </a:r>
            <a:endParaRPr lang="en-GB" sz="2400" b="1" dirty="0">
              <a:solidFill>
                <a:srgbClr val="FF0066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n-GB" sz="2400" dirty="0">
                <a:solidFill>
                  <a:srgbClr val="000000"/>
                </a:solidFill>
                <a:latin typeface="Trebuchet MS" panose="020B0603020202020204" pitchFamily="34" charset="0"/>
              </a:rPr>
              <a:t>Total number of incoming edges connected to a vertex is said to be </a:t>
            </a:r>
            <a:r>
              <a:rPr lang="en-GB" sz="2400" dirty="0" err="1">
                <a:solidFill>
                  <a:srgbClr val="000000"/>
                </a:solidFill>
                <a:latin typeface="Trebuchet MS" panose="020B0603020202020204" pitchFamily="34" charset="0"/>
              </a:rPr>
              <a:t>indegree</a:t>
            </a:r>
            <a:r>
              <a:rPr lang="en-GB" sz="2400" dirty="0">
                <a:solidFill>
                  <a:srgbClr val="000000"/>
                </a:solidFill>
                <a:latin typeface="Trebuchet MS" panose="020B0603020202020204" pitchFamily="34" charset="0"/>
              </a:rPr>
              <a:t> of that vertex</a:t>
            </a:r>
            <a:r>
              <a:rPr lang="en-GB" sz="2400" dirty="0" smtClean="0">
                <a:solidFill>
                  <a:srgbClr val="000000"/>
                </a:solidFill>
                <a:latin typeface="Trebuchet MS" panose="020B0603020202020204" pitchFamily="34" charset="0"/>
              </a:rPr>
              <a:t>.</a:t>
            </a:r>
          </a:p>
          <a:p>
            <a:pPr algn="just"/>
            <a:endParaRPr lang="en-GB" sz="240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r>
              <a:rPr lang="en-GB" sz="2400" b="1" dirty="0" err="1">
                <a:solidFill>
                  <a:srgbClr val="FF0066"/>
                </a:solidFill>
                <a:latin typeface="Trebuchet MS" panose="020B0603020202020204" pitchFamily="34" charset="0"/>
              </a:rPr>
              <a:t>Outdegree</a:t>
            </a:r>
            <a:endParaRPr lang="en-GB" sz="2400" b="1" dirty="0">
              <a:solidFill>
                <a:srgbClr val="FF0066"/>
              </a:solidFill>
              <a:latin typeface="Trebuchet MS" panose="020B0603020202020204" pitchFamily="34" charset="0"/>
            </a:endParaRPr>
          </a:p>
          <a:p>
            <a:pPr algn="just"/>
            <a:r>
              <a:rPr lang="en-GB" sz="2400" dirty="0">
                <a:solidFill>
                  <a:srgbClr val="000000"/>
                </a:solidFill>
                <a:latin typeface="Trebuchet MS" panose="020B0603020202020204" pitchFamily="34" charset="0"/>
              </a:rPr>
              <a:t>Total number of outgoing edges connected to a vertex is said to be </a:t>
            </a:r>
            <a:r>
              <a:rPr lang="en-GB" sz="2400" dirty="0" err="1">
                <a:solidFill>
                  <a:srgbClr val="000000"/>
                </a:solidFill>
                <a:latin typeface="Trebuchet MS" panose="020B0603020202020204" pitchFamily="34" charset="0"/>
              </a:rPr>
              <a:t>outdegree</a:t>
            </a:r>
            <a:r>
              <a:rPr lang="en-GB" sz="2400" dirty="0">
                <a:solidFill>
                  <a:srgbClr val="000000"/>
                </a:solidFill>
                <a:latin typeface="Trebuchet MS" panose="020B0603020202020204" pitchFamily="34" charset="0"/>
              </a:rPr>
              <a:t> of that vertex.</a:t>
            </a:r>
          </a:p>
          <a:p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endParaRPr lang="en-GB" sz="2400" b="1" dirty="0">
              <a:solidFill>
                <a:srgbClr val="FF0066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461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200" dirty="0">
                <a:solidFill>
                  <a:srgbClr val="7E1B68"/>
                </a:solidFill>
                <a:latin typeface="Calibri"/>
              </a:rPr>
              <a:t>Graph Terminology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1287482"/>
            <a:ext cx="894238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/>
              <a:t>Self-loop</a:t>
            </a:r>
          </a:p>
          <a:p>
            <a:r>
              <a:rPr lang="en-GB" sz="2400" dirty="0"/>
              <a:t>An edge (undirected or directed) is a self-loop if its two endpoints </a:t>
            </a:r>
            <a:r>
              <a:rPr lang="en-GB" sz="2400" dirty="0" smtClean="0"/>
              <a:t>are same.</a:t>
            </a:r>
          </a:p>
          <a:p>
            <a:endParaRPr lang="en-GB" sz="2400" dirty="0"/>
          </a:p>
          <a:p>
            <a:r>
              <a:rPr lang="en-GB" sz="2400" b="1" dirty="0"/>
              <a:t>Simple Graph</a:t>
            </a:r>
          </a:p>
          <a:p>
            <a:r>
              <a:rPr lang="en-GB" sz="2400" dirty="0"/>
              <a:t>A graph is said to be simple if there are no parallel and self-loop edges</a:t>
            </a:r>
            <a:r>
              <a:rPr lang="en-GB" sz="2400" dirty="0" smtClean="0"/>
              <a:t>.</a:t>
            </a:r>
          </a:p>
          <a:p>
            <a:endParaRPr lang="en-GB" sz="2400" dirty="0"/>
          </a:p>
          <a:p>
            <a:r>
              <a:rPr lang="en-GB" sz="2400" b="1" dirty="0"/>
              <a:t>Path</a:t>
            </a:r>
          </a:p>
          <a:p>
            <a:r>
              <a:rPr lang="en-GB" sz="2400" dirty="0"/>
              <a:t>A path is a sequence of alternating vertices and edges that starts at a vertex and ends at a </a:t>
            </a:r>
            <a:r>
              <a:rPr lang="en-GB" sz="2400" dirty="0" smtClean="0"/>
              <a:t>vertex.</a:t>
            </a:r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endParaRPr lang="en-GB" sz="2400" b="1" dirty="0">
              <a:solidFill>
                <a:srgbClr val="FF0066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80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otyw pakietu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7231</TotalTime>
  <Words>977</Words>
  <Application>Microsoft Office PowerPoint</Application>
  <PresentationFormat>On-screen Show (4:3)</PresentationFormat>
  <Paragraphs>239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ＭＳ Ｐゴシック</vt:lpstr>
      <vt:lpstr>Arial</vt:lpstr>
      <vt:lpstr>Calibri</vt:lpstr>
      <vt:lpstr>Trebuchet MS</vt:lpstr>
      <vt:lpstr>Wingdings</vt:lpstr>
      <vt:lpstr>Motyw pakietu Office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polsl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zawt_ss</dc:creator>
  <cp:lastModifiedBy>Microsoft</cp:lastModifiedBy>
  <cp:revision>1006</cp:revision>
  <dcterms:created xsi:type="dcterms:W3CDTF">2008-08-12T13:18:47Z</dcterms:created>
  <dcterms:modified xsi:type="dcterms:W3CDTF">2022-05-31T17:25:25Z</dcterms:modified>
</cp:coreProperties>
</file>

<file path=docProps/thumbnail.jpeg>
</file>